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g&amp;ehk=m502al9xyAo341dNklQRpw&amp;r=0&amp;pid=OfficeInsert" ContentType="image/jpe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6.xml" ContentType="application/vnd.openxmlformats-officedocument.theme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27" r:id="rId2"/>
    <p:sldMasterId id="2147483729" r:id="rId3"/>
    <p:sldMasterId id="2147483754" r:id="rId4"/>
    <p:sldMasterId id="2147483766" r:id="rId5"/>
    <p:sldMasterId id="2147483814" r:id="rId6"/>
    <p:sldMasterId id="2147483838" r:id="rId7"/>
    <p:sldMasterId id="2147483840" r:id="rId8"/>
  </p:sldMasterIdLst>
  <p:notesMasterIdLst>
    <p:notesMasterId r:id="rId56"/>
  </p:notesMasterIdLst>
  <p:sldIdLst>
    <p:sldId id="347" r:id="rId9"/>
    <p:sldId id="348" r:id="rId10"/>
    <p:sldId id="453" r:id="rId11"/>
    <p:sldId id="454" r:id="rId12"/>
    <p:sldId id="354" r:id="rId13"/>
    <p:sldId id="356" r:id="rId14"/>
    <p:sldId id="2021" r:id="rId15"/>
    <p:sldId id="456" r:id="rId16"/>
    <p:sldId id="355" r:id="rId17"/>
    <p:sldId id="1998" r:id="rId18"/>
    <p:sldId id="327" r:id="rId19"/>
    <p:sldId id="332" r:id="rId20"/>
    <p:sldId id="334" r:id="rId21"/>
    <p:sldId id="333" r:id="rId22"/>
    <p:sldId id="345" r:id="rId23"/>
    <p:sldId id="2025" r:id="rId24"/>
    <p:sldId id="2016" r:id="rId25"/>
    <p:sldId id="328" r:id="rId26"/>
    <p:sldId id="2022" r:id="rId27"/>
    <p:sldId id="2026" r:id="rId28"/>
    <p:sldId id="2031" r:id="rId29"/>
    <p:sldId id="2023" r:id="rId30"/>
    <p:sldId id="350" r:id="rId31"/>
    <p:sldId id="351" r:id="rId32"/>
    <p:sldId id="352" r:id="rId33"/>
    <p:sldId id="2028" r:id="rId34"/>
    <p:sldId id="353" r:id="rId35"/>
    <p:sldId id="2027" r:id="rId36"/>
    <p:sldId id="374" r:id="rId37"/>
    <p:sldId id="380" r:id="rId38"/>
    <p:sldId id="379" r:id="rId39"/>
    <p:sldId id="378" r:id="rId40"/>
    <p:sldId id="377" r:id="rId41"/>
    <p:sldId id="376" r:id="rId42"/>
    <p:sldId id="2029" r:id="rId43"/>
    <p:sldId id="2030" r:id="rId44"/>
    <p:sldId id="320" r:id="rId45"/>
    <p:sldId id="2024" r:id="rId46"/>
    <p:sldId id="321" r:id="rId47"/>
    <p:sldId id="2032" r:id="rId48"/>
    <p:sldId id="1995" r:id="rId49"/>
    <p:sldId id="1990" r:id="rId50"/>
    <p:sldId id="430" r:id="rId51"/>
    <p:sldId id="431" r:id="rId52"/>
    <p:sldId id="270" r:id="rId53"/>
    <p:sldId id="455" r:id="rId54"/>
    <p:sldId id="191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1599A41-86BE-49DD-8AF6-F85C056758A4}">
          <p14:sldIdLst>
            <p14:sldId id="347"/>
            <p14:sldId id="348"/>
            <p14:sldId id="453"/>
          </p14:sldIdLst>
        </p14:section>
        <p14:section name="Business Items" id="{9F51D491-D9C1-4CBD-B6FB-F5BD6A6D02A5}">
          <p14:sldIdLst>
            <p14:sldId id="454"/>
            <p14:sldId id="354"/>
            <p14:sldId id="356"/>
            <p14:sldId id="2021"/>
            <p14:sldId id="456"/>
            <p14:sldId id="355"/>
            <p14:sldId id="1998"/>
          </p14:sldIdLst>
        </p14:section>
        <p14:section name="Introduction" id="{135F4477-1773-4A42-8B0D-38D79B49CB30}">
          <p14:sldIdLst>
            <p14:sldId id="327"/>
            <p14:sldId id="332"/>
            <p14:sldId id="334"/>
            <p14:sldId id="333"/>
            <p14:sldId id="345"/>
            <p14:sldId id="2025"/>
            <p14:sldId id="2016"/>
            <p14:sldId id="328"/>
            <p14:sldId id="2022"/>
          </p14:sldIdLst>
        </p14:section>
        <p14:section name="Syntax" id="{DBFC0712-5F80-44C3-98C3-A5DDD6F490A5}">
          <p14:sldIdLst>
            <p14:sldId id="2026"/>
            <p14:sldId id="2031"/>
          </p14:sldIdLst>
        </p14:section>
        <p14:section name="Magic Text" id="{27E9A500-C697-4116-BF71-713EA85CC7C1}">
          <p14:sldIdLst>
            <p14:sldId id="2023"/>
            <p14:sldId id="350"/>
            <p14:sldId id="351"/>
            <p14:sldId id="352"/>
            <p14:sldId id="2028"/>
            <p14:sldId id="353"/>
            <p14:sldId id="2027"/>
          </p14:sldIdLst>
        </p14:section>
        <p14:section name="Vs Field Customizers" id="{A711466D-2FDB-4B5C-98A5-BFEEEDACDAEB}">
          <p14:sldIdLst>
            <p14:sldId id="374"/>
            <p14:sldId id="380"/>
            <p14:sldId id="379"/>
            <p14:sldId id="378"/>
            <p14:sldId id="377"/>
            <p14:sldId id="376"/>
            <p14:sldId id="2029"/>
            <p14:sldId id="2030"/>
          </p14:sldIdLst>
        </p14:section>
        <p14:section name="List Formatter" id="{4A5C8BF8-88CB-425D-9D94-1C24E73E0450}">
          <p14:sldIdLst>
            <p14:sldId id="320"/>
            <p14:sldId id="2024"/>
            <p14:sldId id="321"/>
            <p14:sldId id="2032"/>
          </p14:sldIdLst>
        </p14:section>
        <p14:section name="PnP" id="{0C26E4EF-E8DC-406B-A168-4DDEFC7D7253}">
          <p14:sldIdLst>
            <p14:sldId id="1995"/>
            <p14:sldId id="1990"/>
            <p14:sldId id="430"/>
            <p14:sldId id="431"/>
          </p14:sldIdLst>
        </p14:section>
        <p14:section name="Other Stuff" id="{DAE29CE7-8770-42C8-B4EF-DA94809EA81F}">
          <p14:sldIdLst>
            <p14:sldId id="270"/>
            <p14:sldId id="455"/>
            <p14:sldId id="19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Kent" initials="CK" lastIdx="1" clrIdx="0">
    <p:extLst>
      <p:ext uri="{19B8F6BF-5375-455C-9EA6-DF929625EA0E}">
        <p15:presenceInfo xmlns:p15="http://schemas.microsoft.com/office/powerpoint/2012/main" userId="S-1-5-21-2025429265-1767777339-725345543-156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B1A"/>
    <a:srgbClr val="000000"/>
    <a:srgbClr val="D20702"/>
    <a:srgbClr val="FACFD3"/>
    <a:srgbClr val="E773BD"/>
    <a:srgbClr val="8D8D8F"/>
    <a:srgbClr val="7C193A"/>
    <a:srgbClr val="42A5F5"/>
    <a:srgbClr val="FFB000"/>
    <a:srgbClr val="949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86" autoAdjust="0"/>
    <p:restoredTop sz="80462" autoAdjust="0"/>
  </p:normalViewPr>
  <p:slideViewPr>
    <p:cSldViewPr snapToGrid="0">
      <p:cViewPr varScale="1">
        <p:scale>
          <a:sx n="97" d="100"/>
          <a:sy n="97" d="100"/>
        </p:scale>
        <p:origin x="72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50FDD-57CB-4B50-A5B5-1613089FB1D9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3FB243-3016-4798-9CB3-7F16D7B1C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4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 possibly get my name on a single slide even more? Wow.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 bundle --ship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 package-solution --ship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 to package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 package on to Apps for SharePoint in App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Check the box for tenant wide deployment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Deploy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Add to a page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the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Add the border color to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specialBox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 bundle --ship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gulp package-solution --ship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 to package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 package on to Apps for SharePoint in App Catalog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Replace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Check 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3FB243-3016-4798-9CB3-7F16D7B1C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577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8/10/2018 11:45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40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5706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95819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3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5312139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556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132100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28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24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2485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71686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348223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8097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892491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747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-1"/>
            <a:ext cx="1203960" cy="642937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75796" y="-81597"/>
            <a:ext cx="6430647" cy="659384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10286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69016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231345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56131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89456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091440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338323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1002756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97210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223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63171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94182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20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8949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610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90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87391622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72202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4793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0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92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9655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11818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3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20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9914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61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403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153939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9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281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677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2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804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316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66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623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955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1727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0385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84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11735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373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26569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14289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515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8938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401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60540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4862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5163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52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7386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5312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881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91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24622340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7349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6896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0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759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678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210198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1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1115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73A8-2905-A845-85BC-EAF95AA3C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B2BDE-DD6B-434A-8CD5-2E2ED7EFC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18F62-09C4-0844-BAA5-CD83B2C8B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8DB2E-3167-5844-B304-044B1E38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63DF2-DF91-BF4E-9774-0F8A1F64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85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31CB-81B5-844D-9321-16020557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DE46-0A09-434C-90FA-93F8D8287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A478-24E7-7849-9977-7AA39FAC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EBDBB-5A7C-714A-801F-8D5E07B3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5CFD-64FC-DA44-B23E-907B6C95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032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EC934-B909-4E44-85F5-0810DE1D4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8A29A-F069-1346-8868-F96755B57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3D238-DA42-7C4B-9CCA-95C970B99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B82E0-0EFA-F34F-8D80-81735FC4B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076DA-A525-D546-A0C4-A7D94F8D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650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EA0A6-B351-3040-97D4-371918EC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D99E5-0903-654E-B600-861771F802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56B17-9CA2-E141-83F6-DFE0E6B92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A5F4A-ECDD-AD49-8D51-469681C7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A6556-C31C-CE45-A240-ACC0D363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BD09A-ED66-A64B-B149-BEF5E4B9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71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CCEA-3505-7742-BEAE-A8AE2B4F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AF88-61F9-B747-B3E0-BD5BB9B4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4F44D-30C0-A841-97D6-0A4B2DDBA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493DFD-A3B9-2E4E-9DC1-FD80E611B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A2B00-EFFE-5244-81EA-A9AAE8435B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5B43D-CCB4-2C42-9E1D-510007662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A35D0-93D0-4F49-B21C-F73D7B5D0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CD505-A94D-704C-AD5F-F526255D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255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EE2C-FF82-B04A-AB28-EFFAAA83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8AD73-15EF-B648-9F25-178F16C38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ADA30-15CC-FB4C-91E8-06001180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AA995-C35D-B84D-BCA5-D6BE0BD7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9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CE37F7-DE76-914B-9BDC-C26845BF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5E548-6057-8743-BCA7-364596356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C89F2-7319-8A47-BD63-F2F3DCD7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703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5DA9-9AED-8F4E-A4D3-7FD1F1C6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C69BE-5C47-2A49-802A-24575BC4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84B2C-31D6-8249-B155-ECCE1CC0C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E28D-23BC-E542-8CBA-585A6409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C6D5E-8045-8140-B274-C4DB3A37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9B857-1F39-7E44-BEB3-035D94DC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0115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B1C1-B205-994A-B5DC-7395A9C0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351F01-A84B-A943-BA0E-02309D221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1D237-B02B-A14B-A624-B007E2FA3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730E1-1058-A142-A9A8-6D618311C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7C008-D34D-4342-86C7-42756BA4F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B2931-7834-D743-B0DD-A11BFD6D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400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5F80-BEFC-2649-9824-FD61F140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59311-C943-D840-BBE2-F073486D7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F2DC0-7F0E-4443-A186-22C58FC86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E843-34FD-7C44-A475-A72B9C30A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ADF6B-531C-694C-8823-1DEE0E2A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6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01883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21BCEB-80EA-D142-8F99-115E82DC2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8108A-B701-6B4D-A262-1DCD42FB7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D1C79-5847-0C46-9803-74DCD4274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7910B-DB03-F841-B6EE-92406B0F0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310FA-07D2-7D40-9E15-478DB10B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240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875250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59476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8218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7058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8097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2912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86644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75965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68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8746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8781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5578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016028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76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571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628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Pilla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164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152191"/>
            <a:ext cx="8097838" cy="369332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082800"/>
            <a:ext cx="11658600" cy="2468879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spcBef>
                <a:spcPts val="0"/>
              </a:spcBef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</p:spTree>
    <p:extLst>
      <p:ext uri="{BB962C8B-B14F-4D97-AF65-F5344CB8AC3E}">
        <p14:creationId xmlns:p14="http://schemas.microsoft.com/office/powerpoint/2010/main" val="35414767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524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3A436-1048-CA4E-9C3F-FCB7002950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8"/>
          <a:stretch/>
        </p:blipFill>
        <p:spPr>
          <a:xfrm>
            <a:off x="0" y="957"/>
            <a:ext cx="12192000" cy="1731403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9918" y="2425908"/>
            <a:ext cx="10312537" cy="2880560"/>
          </a:xfrm>
          <a:prstGeom prst="rect">
            <a:avLst/>
          </a:prstGeom>
        </p:spPr>
        <p:txBody>
          <a:bodyPr vert="horz"/>
          <a:lstStyle>
            <a:lvl1pPr marL="457189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1pPr>
            <a:lvl2pPr marL="992693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2pPr>
            <a:lvl3pPr marL="1447764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3pPr>
            <a:lvl4pPr marL="1983268" indent="-457189">
              <a:buClr>
                <a:schemeClr val="accent1"/>
              </a:buClr>
              <a:buFont typeface="Lucida Grande"/>
              <a:buChar char="›"/>
              <a:defRPr sz="2667">
                <a:latin typeface="Raleway"/>
                <a:cs typeface="Raleway"/>
              </a:defRPr>
            </a:lvl4pPr>
            <a:lvl5pPr marL="2438339" indent="-457189">
              <a:buClr>
                <a:schemeClr val="accent1"/>
              </a:buClr>
              <a:buFont typeface="Lucida Grande"/>
              <a:buChar char="›"/>
              <a:tabLst/>
              <a:defRPr sz="2667">
                <a:latin typeface="Raleway"/>
                <a:cs typeface="Raleway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hape 349"/>
          <p:cNvSpPr txBox="1">
            <a:spLocks noGrp="1"/>
          </p:cNvSpPr>
          <p:nvPr>
            <p:ph type="title" hasCustomPrompt="1"/>
          </p:nvPr>
        </p:nvSpPr>
        <p:spPr>
          <a:xfrm>
            <a:off x="609600" y="565837"/>
            <a:ext cx="10972800" cy="20765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None/>
              <a:defRPr sz="3733">
                <a:solidFill>
                  <a:schemeClr val="bg1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725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43788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509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71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9828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MI TEMPLATE - Blank 3">
    <p:bg>
      <p:bgRef idx="1001">
        <a:schemeClr val="bg1"/>
      </p:bgRef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87"/>
          <p:cNvSpPr/>
          <p:nvPr/>
        </p:nvSpPr>
        <p:spPr>
          <a:xfrm>
            <a:off x="0" y="0"/>
            <a:ext cx="5918800" cy="6858000"/>
          </a:xfrm>
          <a:prstGeom prst="homePlate">
            <a:avLst>
              <a:gd name="adj" fmla="val 21093"/>
            </a:avLst>
          </a:prstGeom>
          <a:solidFill>
            <a:schemeClr val="l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" name="Shape 263"/>
          <p:cNvSpPr txBox="1">
            <a:spLocks noGrp="1"/>
          </p:cNvSpPr>
          <p:nvPr>
            <p:ph type="body" idx="10" hasCustomPrompt="1"/>
          </p:nvPr>
        </p:nvSpPr>
        <p:spPr>
          <a:xfrm>
            <a:off x="305767" y="305768"/>
            <a:ext cx="6669199" cy="56782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9A9A9A"/>
              </a:buClr>
              <a:buSzPct val="100000"/>
              <a:defRPr sz="1867" b="1">
                <a:solidFill>
                  <a:schemeClr val="bg2"/>
                </a:solidFill>
                <a:latin typeface="Raleway"/>
                <a:ea typeface="Raleway"/>
                <a:cs typeface="Raleway"/>
              </a:defRPr>
            </a:lvl1pPr>
            <a:lvl2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2pPr>
            <a:lvl3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3pPr>
            <a:lvl4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4pPr>
            <a:lvl5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5pPr>
            <a:lvl6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6pPr>
            <a:lvl7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7pPr>
            <a:lvl8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8pPr>
            <a:lvl9pPr rtl="0">
              <a:spcBef>
                <a:spcPts val="0"/>
              </a:spcBef>
              <a:buClr>
                <a:srgbClr val="9A9A9A"/>
              </a:buClr>
              <a:buSzPct val="100000"/>
              <a:defRPr sz="2133" b="1">
                <a:solidFill>
                  <a:srgbClr val="9A9A9A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12859" y="6488297"/>
            <a:ext cx="804184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 baseline="0">
                <a:solidFill>
                  <a:schemeClr val="tx2"/>
                </a:solidFill>
                <a:latin typeface="Helvetica Neue"/>
                <a:ea typeface="Arial"/>
                <a:cs typeface="Helvetica Neue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3A436-1048-CA4E-9C3F-FCB70029503E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6C797A"/>
                </a:solidFill>
                <a:effectLst/>
                <a:uLnTx/>
                <a:uFillTx/>
                <a:latin typeface="Helvetica Neue"/>
                <a:ea typeface="Arial"/>
                <a:cs typeface="Helvetica Neue"/>
                <a:sym typeface="Arial"/>
                <a:rtl val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6C797A"/>
              </a:solidFill>
              <a:effectLst/>
              <a:uLnTx/>
              <a:uFillTx/>
              <a:latin typeface="Helvetica Neue"/>
              <a:ea typeface="Arial"/>
              <a:cs typeface="Helvetica Neue"/>
              <a:sym typeface="Arial"/>
              <a:rtl val="0"/>
            </a:endParaRPr>
          </a:p>
        </p:txBody>
      </p:sp>
      <p:sp>
        <p:nvSpPr>
          <p:cNvPr id="14" name="Shape 148"/>
          <p:cNvSpPr txBox="1"/>
          <p:nvPr/>
        </p:nvSpPr>
        <p:spPr>
          <a:xfrm rot="5400000">
            <a:off x="-1076340" y="4860871"/>
            <a:ext cx="2471199" cy="292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Helvetica Neue"/>
              <a:buNone/>
            </a:pPr>
            <a:r>
              <a:rPr lang="en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 201</a:t>
            </a:r>
            <a:r>
              <a:rPr lang="en-US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lang="en" sz="800">
                <a:solidFill>
                  <a:schemeClr val="bg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DMI CONFIDENTIAL &amp; PROPRIETARY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sz="800">
              <a:solidFill>
                <a:schemeClr val="bg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3789" y="1509919"/>
            <a:ext cx="4200575" cy="3850295"/>
          </a:xfrm>
          <a:prstGeom prst="rect">
            <a:avLst/>
          </a:prstGeom>
        </p:spPr>
        <p:txBody>
          <a:bodyPr vert="horz" anchor="ctr"/>
          <a:lstStyle>
            <a:lvl1pPr>
              <a:defRPr sz="2667">
                <a:solidFill>
                  <a:schemeClr val="accent1"/>
                </a:solidFill>
                <a:latin typeface="Raleway"/>
                <a:ea typeface="Raleway"/>
                <a:cs typeface="Raleway"/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382589" y="1652706"/>
            <a:ext cx="5431900" cy="3707508"/>
          </a:xfrm>
          <a:prstGeom prst="rect">
            <a:avLst/>
          </a:prstGeom>
        </p:spPr>
        <p:txBody>
          <a:bodyPr vert="horz" anchor="ctr"/>
          <a:lstStyle>
            <a:lvl1pPr algn="ctr">
              <a:defRPr sz="2400" b="1" cap="all">
                <a:solidFill>
                  <a:schemeClr val="tx1"/>
                </a:solidFill>
                <a:latin typeface="Raleway"/>
                <a:ea typeface="Raleway"/>
                <a:cs typeface="Raleway"/>
              </a:defRPr>
            </a:lvl1pPr>
            <a:lvl2pPr algn="ctr">
              <a:defRPr sz="2400" b="1"/>
            </a:lvl2pPr>
            <a:lvl3pPr algn="ctr">
              <a:defRPr sz="2400" b="1"/>
            </a:lvl3pPr>
            <a:lvl4pPr algn="ctr">
              <a:defRPr sz="2400" b="1"/>
            </a:lvl4pPr>
            <a:lvl5pPr algn="ctr">
              <a:defRPr sz="2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75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34115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83478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467360"/>
            <a:ext cx="11586211" cy="2854960"/>
          </a:xfrm>
        </p:spPr>
        <p:txBody>
          <a:bodyPr anchor="b">
            <a:no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62B21-83B6-4256-AE0B-B5DF7B508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3384125"/>
            <a:ext cx="11586211" cy="199051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088557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399818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9703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gle Title - Dar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AFD9F-06A4-4DA5-95EA-97753BB449B6}"/>
              </a:ext>
            </a:extLst>
          </p:cNvPr>
          <p:cNvSpPr/>
          <p:nvPr userDrawn="1"/>
        </p:nvSpPr>
        <p:spPr>
          <a:xfrm>
            <a:off x="10988040" y="0"/>
            <a:ext cx="1203960" cy="642112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760BAC6F-F25D-485A-9980-15DA976F3D4D}"/>
              </a:ext>
            </a:extLst>
          </p:cNvPr>
          <p:cNvSpPr/>
          <p:nvPr userDrawn="1"/>
        </p:nvSpPr>
        <p:spPr>
          <a:xfrm rot="16200000">
            <a:off x="4480560" y="-86360"/>
            <a:ext cx="6421120" cy="659384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B9144-065C-484E-97D9-901E0E241CE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7840" y="457200"/>
            <a:ext cx="7813040" cy="236728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A93BD-5BF8-4907-BFB7-BD4F0F70BF73}"/>
              </a:ext>
            </a:extLst>
          </p:cNvPr>
          <p:cNvSpPr>
            <a:spLocks noGrp="1"/>
          </p:cNvSpPr>
          <p:nvPr userDrawn="1">
            <p:ph type="body" sz="half" idx="2"/>
          </p:nvPr>
        </p:nvSpPr>
        <p:spPr>
          <a:xfrm>
            <a:off x="497840" y="2824480"/>
            <a:ext cx="7813040" cy="108362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05893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59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4653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 Text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B574-9B87-4DD9-99AA-BBB9DC2E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99290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558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ight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99130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858736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Bar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B7091-ACF2-443A-96DD-C114650BB74F}"/>
              </a:ext>
            </a:extLst>
          </p:cNvPr>
          <p:cNvSpPr/>
          <p:nvPr userDrawn="1"/>
        </p:nvSpPr>
        <p:spPr>
          <a:xfrm flipV="1">
            <a:off x="0" y="985520"/>
            <a:ext cx="12192000" cy="543560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E60662-873C-4690-9EE9-CB954293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0"/>
            <a:ext cx="11586211" cy="98552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A76D-D87E-418F-9A6C-A06880159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36525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lf Block, 2 Colum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A7923F-AB93-4BAB-9674-B9935D45FD51}"/>
              </a:ext>
            </a:extLst>
          </p:cNvPr>
          <p:cNvSpPr/>
          <p:nvPr userDrawn="1"/>
        </p:nvSpPr>
        <p:spPr>
          <a:xfrm>
            <a:off x="5892800" y="0"/>
            <a:ext cx="6299200" cy="642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424169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874222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Pointy, 2 Columns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7">
            <a:extLst>
              <a:ext uri="{FF2B5EF4-FFF2-40B4-BE49-F238E27FC236}">
                <a16:creationId xmlns:a16="http://schemas.microsoft.com/office/drawing/2014/main" id="{E7E7ACE9-181C-4D5B-B50E-55E3FDF4549D}"/>
              </a:ext>
            </a:extLst>
          </p:cNvPr>
          <p:cNvSpPr/>
          <p:nvPr userDrawn="1"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C19CA-663D-4EC5-8EE9-B7C7D89D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341" y="523108"/>
            <a:ext cx="5716905" cy="8013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740A-D188-4C21-BC18-1DB8ED28E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5" y="1421086"/>
            <a:ext cx="5181600" cy="46545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D5BD6-F991-49C2-A858-8F09F18A0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199" y="1421085"/>
            <a:ext cx="5716905" cy="4654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50552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5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>
            <a:normAutofit/>
          </a:bodyPr>
          <a:lstStyle>
            <a:lvl1pPr marL="0" indent="0" algn="ctr" defTabSz="914400" rtl="0" eaLnBrk="1" latinLnBrk="0" hangingPunct="1">
              <a:buNone/>
              <a:defRPr lang="en-US" sz="2800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>
            <a:normAutofit/>
          </a:bodyPr>
          <a:lstStyle>
            <a:lvl1pPr algn="ctr">
              <a:defRPr lang="en-US" sz="2800" b="1" kern="12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480131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2800" dirty="0">
                <a:solidFill>
                  <a:schemeClr val="tx1"/>
                </a:solidFill>
                <a:latin typeface="+mj-lt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3BEB28-04D1-4C42-920A-C5326C08E00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2483635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4898612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7313589" y="3493673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728566" y="3493672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46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2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2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167100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619432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614263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624601" y="3055492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396001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6390832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2507C0B-77BF-4981-8E39-29AA7909911E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396001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6390832" y="3167099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385663" y="3167098"/>
            <a:ext cx="237744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250822"/>
            <a:ext cx="237744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385663" y="2250822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416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16" grpId="0" animBg="1"/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8288383" y="2577395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1170" y="2577396"/>
            <a:ext cx="3474720" cy="840230"/>
          </a:xfrm>
        </p:spPr>
        <p:txBody>
          <a:bodyPr lIns="146304" rIns="146304"/>
          <a:lstStyle>
            <a:lvl1pPr marL="0" indent="0" algn="ctr" defTabSz="914400" rtl="0" eaLnBrk="1" latinLnBrk="0" hangingPunct="1">
              <a:buNone/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170" y="3493674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29770" y="3382066"/>
            <a:ext cx="301752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308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71262" y="3382066"/>
            <a:ext cx="310896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4344776" y="2577396"/>
            <a:ext cx="347472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marL="0" indent="0" algn="ctr">
              <a:buNone/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2337D69-CD7F-4098-AC19-405A8092AC75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4344776" y="3493673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8331A1A-555C-4ED6-9821-A871C182E5A3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8288383" y="3499109"/>
            <a:ext cx="3474720" cy="2226763"/>
          </a:xfrm>
        </p:spPr>
        <p:txBody>
          <a:bodyPr lIns="146304" rIns="146304"/>
          <a:lstStyle>
            <a:lvl1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  <a:lvl2pPr marL="0" indent="0" algn="ctr">
              <a:buFontTx/>
              <a:buNone/>
              <a:defRPr sz="22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2pPr>
            <a:lvl3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0" indent="0" algn="ctr">
              <a:buFontTx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0" indent="0" algn="ctr">
              <a:buFontTx/>
              <a:buNone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061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4" grpId="0" animBg="1"/>
          <p:bldP spid="15" grpId="0" animBg="1"/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4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4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5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5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hyperlink" Target="https://thechriskent.com/" TargetMode="Externa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hyperlink" Target="https://twitter.com/thechriskent" TargetMode="Externa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hyperlink" Target="https://thechriskent.com/" TargetMode="Externa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hyperlink" Target="https://twitter.com/thechriskent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image" Target="../media/image5.svg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hyperlink" Target="https://twitter.com/thechriskent" TargetMode="Externa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image" Target="../media/image6.png"/><Relationship Id="rId30" Type="http://schemas.openxmlformats.org/officeDocument/2006/relationships/hyperlink" Target="https://thechriskent.com/" TargetMode="Externa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26" Type="http://schemas.openxmlformats.org/officeDocument/2006/relationships/hyperlink" Target="https://twitter.com/thechriskent" TargetMode="Externa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hyperlink" Target="https://thechriskent.com/" TargetMode="Externa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Relationship Id="rId27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26" Type="http://schemas.openxmlformats.org/officeDocument/2006/relationships/hyperlink" Target="https://thechriskent.com/" TargetMode="External"/><Relationship Id="rId3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24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23" Type="http://schemas.openxmlformats.org/officeDocument/2006/relationships/slideLayout" Target="../slideLayouts/slideLayout130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slideLayout" Target="../slideLayouts/slideLayout129.xml"/><Relationship Id="rId27" Type="http://schemas.openxmlformats.org/officeDocument/2006/relationships/hyperlink" Target="https://twitter.com/thechriskent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392009"/>
            <a:ext cx="12192000" cy="47532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6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7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77928" y="6446057"/>
            <a:ext cx="238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aka.ms/sppnp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2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34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356838"/>
            <a:ext cx="12192000" cy="5116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6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04413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7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95512" y="6402097"/>
            <a:ext cx="238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aka.ms/sppnp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25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F4004-2CA0-9540-A28C-1F4B5431D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A3779-BC95-134C-8056-0E8C7313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82766-EC7C-AC4F-87D8-F11E63E94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3FA85-505B-7148-BBEA-A423B46B0C9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F4E18-7243-D24A-9515-20F4A6FA2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13E4A-83A4-9A4F-A4B2-A9B2991B3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429A1-F2FB-8C4A-9EE6-F36E12C45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6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417946"/>
            <a:ext cx="12192000" cy="4400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4E133C-AD4C-4F08-A9AD-900524A4F1AE}"/>
              </a:ext>
            </a:extLst>
          </p:cNvPr>
          <p:cNvGrpSpPr/>
          <p:nvPr userDrawn="1"/>
        </p:nvGrpSpPr>
        <p:grpSpPr>
          <a:xfrm>
            <a:off x="-8314" y="6387466"/>
            <a:ext cx="535479" cy="539114"/>
            <a:chOff x="-24940" y="6387466"/>
            <a:chExt cx="535479" cy="539114"/>
          </a:xfrm>
          <a:solidFill>
            <a:schemeClr val="tx2">
              <a:lumMod val="75000"/>
            </a:schemeClr>
          </a:solidFill>
        </p:grpSpPr>
        <p:pic>
          <p:nvPicPr>
            <p:cNvPr id="7" name="Graphic 6" descr="Speech">
              <a:extLst>
                <a:ext uri="{FF2B5EF4-FFF2-40B4-BE49-F238E27FC236}">
                  <a16:creationId xmlns:a16="http://schemas.microsoft.com/office/drawing/2014/main" id="{DA973A9A-14C5-4768-B18C-EDDB9055C1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flipH="1">
              <a:off x="-24940" y="6387466"/>
              <a:ext cx="535479" cy="539114"/>
            </a:xfrm>
            <a:prstGeom prst="rect">
              <a:avLst/>
            </a:prstGeom>
          </p:spPr>
        </p:pic>
        <p:pic>
          <p:nvPicPr>
            <p:cNvPr id="8" name="Picture 2" descr="http://cdn.madeby.hm/img/twitter-bird-white-on-blue-xl.png">
              <a:extLst>
                <a:ext uri="{FF2B5EF4-FFF2-40B4-BE49-F238E27FC236}">
                  <a16:creationId xmlns:a16="http://schemas.microsoft.com/office/drawing/2014/main" id="{5138AF0A-FBAB-418B-9019-0431267994D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23867" b="76267" l="33667" r="65567">
                          <a14:foregroundMark x1="34967" y1="31667" x2="34967" y2="31667"/>
                          <a14:foregroundMark x1="35533" y1="26600" x2="36133" y2="33133"/>
                          <a14:foregroundMark x1="56667" y1="25533" x2="56667" y2="25533"/>
                          <a14:foregroundMark x1="39133" y1="73800" x2="39133" y2="73800"/>
                          <a14:foregroundMark x1="45200" y1="76267" x2="45200" y2="76267"/>
                          <a14:foregroundMark x1="34833" y1="71733" x2="34833" y2="71733"/>
                          <a14:foregroundMark x1="33667" y1="71067" x2="33667" y2="71067"/>
                          <a14:foregroundMark x1="65267" y1="25800" x2="65267" y2="25800"/>
                          <a14:foregroundMark x1="65600" y1="30867" x2="65600" y2="30867"/>
                          <a14:foregroundMark x1="65400" y1="24600" x2="65400" y2="24600"/>
                          <a14:foregroundMark x1="56533" y1="23867" x2="56533" y2="23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77" t="21485" r="32227" b="20477"/>
            <a:stretch/>
          </p:blipFill>
          <p:spPr bwMode="auto">
            <a:xfrm>
              <a:off x="109807" y="6513012"/>
              <a:ext cx="265985" cy="215632"/>
            </a:xfrm>
            <a:prstGeom prst="rect">
              <a:avLst/>
            </a:prstGeom>
            <a:grpFill/>
            <a:extLst/>
          </p:spPr>
        </p:pic>
      </p:grpSp>
      <p:sp>
        <p:nvSpPr>
          <p:cNvPr id="9" name="TextBox 8">
            <a:hlinkClick r:id="rId29"/>
            <a:extLst>
              <a:ext uri="{FF2B5EF4-FFF2-40B4-BE49-F238E27FC236}">
                <a16:creationId xmlns:a16="http://schemas.microsoft.com/office/drawing/2014/main" id="{0B82843A-8ED1-4EF6-86BF-09529AEF37E1}"/>
              </a:ext>
            </a:extLst>
          </p:cNvPr>
          <p:cNvSpPr txBox="1"/>
          <p:nvPr userDrawn="1"/>
        </p:nvSpPr>
        <p:spPr>
          <a:xfrm>
            <a:off x="432543" y="6441801"/>
            <a:ext cx="156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Indira K" pitchFamily="2" charset="0"/>
              </a:rPr>
              <a:t>#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ndira K" pitchFamily="2" charset="0"/>
              </a:rPr>
              <a:t>SPSDetroit</a:t>
            </a:r>
            <a:endParaRPr lang="en-US" sz="1800" spc="20" baseline="0" dirty="0">
              <a:solidFill>
                <a:schemeClr val="tx1">
                  <a:lumMod val="50000"/>
                  <a:lumOff val="50000"/>
                </a:schemeClr>
              </a:solidFill>
              <a:latin typeface="Indira K" pitchFamily="2" charset="0"/>
            </a:endParaRPr>
          </a:p>
        </p:txBody>
      </p:sp>
      <p:sp>
        <p:nvSpPr>
          <p:cNvPr id="11" name="TextBox 10">
            <a:hlinkClick r:id="rId30"/>
            <a:extLst>
              <a:ext uri="{FF2B5EF4-FFF2-40B4-BE49-F238E27FC236}">
                <a16:creationId xmlns:a16="http://schemas.microsoft.com/office/drawing/2014/main" id="{7969AB1B-DEDC-413F-89DE-36E7F0B722C0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theChrisKent.com</a:t>
            </a:r>
          </a:p>
        </p:txBody>
      </p:sp>
    </p:spTree>
    <p:extLst>
      <p:ext uri="{BB962C8B-B14F-4D97-AF65-F5344CB8AC3E}">
        <p14:creationId xmlns:p14="http://schemas.microsoft.com/office/powerpoint/2010/main" val="329102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428456"/>
            <a:ext cx="12192000" cy="4400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5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6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77928" y="6446057"/>
            <a:ext cx="2382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aka.ms/sppnp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1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87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FF4D40-1C3B-451E-B422-C9A8F798820B}"/>
              </a:ext>
            </a:extLst>
          </p:cNvPr>
          <p:cNvSpPr/>
          <p:nvPr userDrawn="1"/>
        </p:nvSpPr>
        <p:spPr>
          <a:xfrm>
            <a:off x="0" y="6428456"/>
            <a:ext cx="12192000" cy="44005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5FAD47-440E-4527-8F7A-F845E998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370708"/>
            <a:ext cx="11586211" cy="801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2E7D5-EF94-4008-B819-C8ECB377B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4" y="1418301"/>
            <a:ext cx="11586211" cy="4839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>
            <a:hlinkClick r:id="rId26"/>
            <a:extLst>
              <a:ext uri="{FF2B5EF4-FFF2-40B4-BE49-F238E27FC236}">
                <a16:creationId xmlns:a16="http://schemas.microsoft.com/office/drawing/2014/main" id="{4F664193-D8FD-497F-8788-2A35A3692092}"/>
              </a:ext>
            </a:extLst>
          </p:cNvPr>
          <p:cNvSpPr txBox="1"/>
          <p:nvPr userDrawn="1"/>
        </p:nvSpPr>
        <p:spPr>
          <a:xfrm>
            <a:off x="5553635" y="6430789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theChrisKent.com</a:t>
            </a:r>
          </a:p>
        </p:txBody>
      </p:sp>
      <p:sp>
        <p:nvSpPr>
          <p:cNvPr id="10" name="TextBox 9">
            <a:hlinkClick r:id="rId27"/>
            <a:extLst>
              <a:ext uri="{FF2B5EF4-FFF2-40B4-BE49-F238E27FC236}">
                <a16:creationId xmlns:a16="http://schemas.microsoft.com/office/drawing/2014/main" id="{872F76B5-A432-41F0-B5A2-F343D5CCFD18}"/>
              </a:ext>
            </a:extLst>
          </p:cNvPr>
          <p:cNvSpPr txBox="1"/>
          <p:nvPr userDrawn="1"/>
        </p:nvSpPr>
        <p:spPr>
          <a:xfrm>
            <a:off x="177927" y="6446057"/>
            <a:ext cx="4719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aka.ms/</a:t>
            </a:r>
            <a:r>
              <a:rPr lang="en-US" sz="2000" spc="20" baseline="0" dirty="0" err="1">
                <a:solidFill>
                  <a:schemeClr val="bg1"/>
                </a:solidFill>
                <a:latin typeface="+mj-lt"/>
              </a:rPr>
              <a:t>spdocs</a:t>
            </a:r>
            <a:r>
              <a:rPr lang="en-US" sz="2000" spc="20" baseline="0" dirty="0">
                <a:solidFill>
                  <a:schemeClr val="bg1"/>
                </a:solidFill>
                <a:latin typeface="+mj-lt"/>
              </a:rPr>
              <a:t>-column-formatting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C4C135A-322C-4670-8ADB-2B0EFE3257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b="57272"/>
          <a:stretch/>
        </p:blipFill>
        <p:spPr>
          <a:xfrm>
            <a:off x="61340" y="6441675"/>
            <a:ext cx="416645" cy="416325"/>
          </a:xfrm>
          <a:prstGeom prst="rect">
            <a:avLst/>
          </a:prstGeom>
        </p:spPr>
      </p:pic>
      <p:sp>
        <p:nvSpPr>
          <p:cNvPr id="9" name="TextBox 8">
            <a:hlinkClick r:id="rId26"/>
            <a:extLst>
              <a:ext uri="{FF2B5EF4-FFF2-40B4-BE49-F238E27FC236}">
                <a16:creationId xmlns:a16="http://schemas.microsoft.com/office/drawing/2014/main" id="{541A01A8-B0D9-4ACC-8026-E6A3DF8DB5B3}"/>
              </a:ext>
            </a:extLst>
          </p:cNvPr>
          <p:cNvSpPr txBox="1"/>
          <p:nvPr userDrawn="1"/>
        </p:nvSpPr>
        <p:spPr>
          <a:xfrm>
            <a:off x="5564918" y="6441675"/>
            <a:ext cx="6630843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2000" spc="300" dirty="0">
                <a:solidFill>
                  <a:schemeClr val="bg1"/>
                </a:solidFill>
                <a:latin typeface="+mj-lt"/>
              </a:rPr>
              <a:t>theChrisKent.com</a:t>
            </a:r>
          </a:p>
        </p:txBody>
      </p:sp>
    </p:spTree>
    <p:extLst>
      <p:ext uri="{BB962C8B-B14F-4D97-AF65-F5344CB8AC3E}">
        <p14:creationId xmlns:p14="http://schemas.microsoft.com/office/powerpoint/2010/main" val="2082451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  <p:sldLayoutId id="214748386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663" indent="-3476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048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620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7192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76463" indent="-3476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6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G009SXJ510VM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7.pn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sv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jpe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23" Type="http://schemas.openxmlformats.org/officeDocument/2006/relationships/image" Target="../media/image26.jpe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8.png"/><Relationship Id="rId9" Type="http://schemas.openxmlformats.org/officeDocument/2006/relationships/image" Target="../media/image12.svg"/><Relationship Id="rId14" Type="http://schemas.openxmlformats.org/officeDocument/2006/relationships/image" Target="../media/image17.svg"/><Relationship Id="rId22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5.png"/><Relationship Id="rId18" Type="http://schemas.openxmlformats.org/officeDocument/2006/relationships/image" Target="../media/image9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sv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sv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7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&amp;ehk=m502al9xyAo341dNklQRpw&amp;r=0&amp;pid=OfficeInsert"/><Relationship Id="rId1" Type="http://schemas.openxmlformats.org/officeDocument/2006/relationships/slideLayout" Target="../slideLayouts/slideLayout8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10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7" Type="http://schemas.microsoft.com/office/2007/relationships/hdphoto" Target="../media/hdphoto1.wdp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6.png"/><Relationship Id="rId5" Type="http://schemas.openxmlformats.org/officeDocument/2006/relationships/image" Target="../media/image112.sv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4466-83E0-48EA-8E70-CC44A7D4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556"/>
            <a:ext cx="12191999" cy="3418840"/>
          </a:xfrm>
        </p:spPr>
        <p:txBody>
          <a:bodyPr/>
          <a:lstStyle/>
          <a:p>
            <a:r>
              <a:rPr lang="en-US" sz="8800" dirty="0"/>
              <a:t>Office 365</a:t>
            </a:r>
            <a:br>
              <a:rPr lang="en-US" dirty="0"/>
            </a:br>
            <a:r>
              <a:rPr lang="en-US" sz="1050" dirty="0"/>
              <a:t> </a:t>
            </a:r>
            <a:br>
              <a:rPr lang="en-US" sz="4000" dirty="0"/>
            </a:br>
            <a:r>
              <a:rPr lang="en-US" sz="8800" dirty="0"/>
              <a:t>List Formatting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10662-2D7B-4CA3-817E-4AA759FA2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895" y="4718304"/>
            <a:ext cx="11586211" cy="1499616"/>
          </a:xfrm>
        </p:spPr>
        <p:txBody>
          <a:bodyPr>
            <a:normAutofit/>
          </a:bodyPr>
          <a:lstStyle/>
          <a:p>
            <a:r>
              <a:rPr lang="en-US" sz="4800" dirty="0"/>
              <a:t>Chris Kent</a:t>
            </a:r>
          </a:p>
          <a:p>
            <a:r>
              <a:rPr lang="en-US" sz="1800" dirty="0"/>
              <a:t>Office 365 Practice Lead, DMI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0C57A-6262-49F3-8F49-CA2290EFC26D}"/>
              </a:ext>
            </a:extLst>
          </p:cNvPr>
          <p:cNvSpPr txBox="1"/>
          <p:nvPr/>
        </p:nvSpPr>
        <p:spPr>
          <a:xfrm rot="1506521">
            <a:off x="8358691" y="1053161"/>
            <a:ext cx="2097741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And 2019 too!</a:t>
            </a:r>
          </a:p>
          <a:p>
            <a:pPr algn="ctr"/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sorta</a:t>
            </a:r>
            <a:r>
              <a:rPr lang="en-US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4801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86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1179B856-38BF-4709-8EA2-5FCD4B069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67" r="8230" b="12302"/>
          <a:stretch/>
        </p:blipFill>
        <p:spPr bwMode="auto">
          <a:xfrm>
            <a:off x="0" y="262013"/>
            <a:ext cx="12192000" cy="6595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F82E329-2581-43EC-8AF5-AA0D5C2D226C}"/>
              </a:ext>
            </a:extLst>
          </p:cNvPr>
          <p:cNvGrpSpPr/>
          <p:nvPr/>
        </p:nvGrpSpPr>
        <p:grpSpPr>
          <a:xfrm>
            <a:off x="479848" y="-563342"/>
            <a:ext cx="10434557" cy="4457696"/>
            <a:chOff x="849963" y="-214998"/>
            <a:chExt cx="10434557" cy="4457696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E44C178-B369-4330-9BD9-AED67FBA97EF}"/>
                </a:ext>
              </a:extLst>
            </p:cNvPr>
            <p:cNvSpPr txBox="1">
              <a:spLocks/>
            </p:cNvSpPr>
            <p:nvPr/>
          </p:nvSpPr>
          <p:spPr>
            <a:xfrm>
              <a:off x="4387349" y="-214998"/>
              <a:ext cx="6897171" cy="44576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O365 List Formatting</a:t>
              </a:r>
            </a:p>
          </p:txBody>
        </p: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A3D76111-9D64-4B78-81C9-26CC8149306D}"/>
                </a:ext>
              </a:extLst>
            </p:cNvPr>
            <p:cNvSpPr txBox="1">
              <a:spLocks/>
            </p:cNvSpPr>
            <p:nvPr/>
          </p:nvSpPr>
          <p:spPr>
            <a:xfrm>
              <a:off x="849963" y="-214998"/>
              <a:ext cx="2816535" cy="44576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Declarative modern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listview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customization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504B60-2A80-43FB-8D38-393FE261D167}"/>
                </a:ext>
              </a:extLst>
            </p:cNvPr>
            <p:cNvCxnSpPr/>
            <p:nvPr/>
          </p:nvCxnSpPr>
          <p:spPr>
            <a:xfrm>
              <a:off x="3973286" y="664031"/>
              <a:ext cx="0" cy="2651760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184368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list with four unformatted columns">
            <a:extLst>
              <a:ext uri="{FF2B5EF4-FFF2-40B4-BE49-F238E27FC236}">
                <a16:creationId xmlns:a16="http://schemas.microsoft.com/office/drawing/2014/main" id="{BE5A24E3-7B36-474A-A251-55276F81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9" y="3198306"/>
            <a:ext cx="11596842" cy="296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0C8DD7D7-5200-4BEC-A2F3-00DBF5572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" y="271894"/>
            <a:ext cx="23672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9A1404-46B1-4A5E-88E4-9C1419E27802}"/>
              </a:ext>
            </a:extLst>
          </p:cNvPr>
          <p:cNvSpPr txBox="1"/>
          <p:nvPr/>
        </p:nvSpPr>
        <p:spPr>
          <a:xfrm>
            <a:off x="2764971" y="381001"/>
            <a:ext cx="8672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Modern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Listview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AD7A7-53B8-4C32-833C-F9A6B0E0311A}"/>
              </a:ext>
            </a:extLst>
          </p:cNvPr>
          <p:cNvSpPr txBox="1"/>
          <p:nvPr/>
        </p:nvSpPr>
        <p:spPr>
          <a:xfrm>
            <a:off x="3505200" y="1604987"/>
            <a:ext cx="3799113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Responsive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C9514-19E7-43AA-BA08-050CC4D1538B}"/>
              </a:ext>
            </a:extLst>
          </p:cNvPr>
          <p:cNvSpPr txBox="1"/>
          <p:nvPr/>
        </p:nvSpPr>
        <p:spPr>
          <a:xfrm>
            <a:off x="7304314" y="1512655"/>
            <a:ext cx="4336125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 XSLT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 Calculated Column Trickery</a:t>
            </a:r>
          </a:p>
        </p:txBody>
      </p:sp>
    </p:spTree>
    <p:extLst>
      <p:ext uri="{BB962C8B-B14F-4D97-AF65-F5344CB8AC3E}">
        <p14:creationId xmlns:p14="http://schemas.microsoft.com/office/powerpoint/2010/main" val="62339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rePoint list with four unformatted columns">
            <a:extLst>
              <a:ext uri="{FF2B5EF4-FFF2-40B4-BE49-F238E27FC236}">
                <a16:creationId xmlns:a16="http://schemas.microsoft.com/office/drawing/2014/main" id="{BE5A24E3-7B36-474A-A251-55276F81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26" y="465993"/>
            <a:ext cx="9305005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0C8DD7D7-5200-4BEC-A2F3-00DBF5572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" y="271894"/>
            <a:ext cx="23672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See the source image">
            <a:extLst>
              <a:ext uri="{FF2B5EF4-FFF2-40B4-BE49-F238E27FC236}">
                <a16:creationId xmlns:a16="http://schemas.microsoft.com/office/drawing/2014/main" id="{E6D7576D-E34A-47E5-A9AF-613126B7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429" y="3461906"/>
            <a:ext cx="20017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B43BC-C20B-4966-82C6-7F999DCEAF59}"/>
              </a:ext>
            </a:extLst>
          </p:cNvPr>
          <p:cNvSpPr txBox="1"/>
          <p:nvPr/>
        </p:nvSpPr>
        <p:spPr>
          <a:xfrm>
            <a:off x="2944803" y="4456353"/>
            <a:ext cx="86722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Modern 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Listview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9F4A0948-DCAD-4DE4-A035-060669A1F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58964">
            <a:off x="4962418" y="4570394"/>
            <a:ext cx="328773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88A0F-DF4A-4C75-9670-4718847304FA}"/>
              </a:ext>
            </a:extLst>
          </p:cNvPr>
          <p:cNvSpPr txBox="1"/>
          <p:nvPr/>
        </p:nvSpPr>
        <p:spPr>
          <a:xfrm rot="21323112">
            <a:off x="4788358" y="3292491"/>
            <a:ext cx="3437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Dapper</a:t>
            </a:r>
          </a:p>
        </p:txBody>
      </p:sp>
    </p:spTree>
    <p:extLst>
      <p:ext uri="{BB962C8B-B14F-4D97-AF65-F5344CB8AC3E}">
        <p14:creationId xmlns:p14="http://schemas.microsoft.com/office/powerpoint/2010/main" val="2416250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See the source image">
            <a:extLst>
              <a:ext uri="{FF2B5EF4-FFF2-40B4-BE49-F238E27FC236}">
                <a16:creationId xmlns:a16="http://schemas.microsoft.com/office/drawing/2014/main" id="{4494DF5C-3633-47E4-A960-95112615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9953" y="2886376"/>
            <a:ext cx="15316200" cy="389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harePoint list with four unformatted columns">
            <a:extLst>
              <a:ext uri="{FF2B5EF4-FFF2-40B4-BE49-F238E27FC236}">
                <a16:creationId xmlns:a16="http://schemas.microsoft.com/office/drawing/2014/main" id="{BE5A24E3-7B36-474A-A251-55276F813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26" y="465993"/>
            <a:ext cx="9305005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arePoint list with three columns formatted">
            <a:extLst>
              <a:ext uri="{FF2B5EF4-FFF2-40B4-BE49-F238E27FC236}">
                <a16:creationId xmlns:a16="http://schemas.microsoft.com/office/drawing/2014/main" id="{CB6A86A8-9B8A-4625-ADA2-566DB0ED9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426" y="3564987"/>
            <a:ext cx="9305005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>
            <a:extLst>
              <a:ext uri="{FF2B5EF4-FFF2-40B4-BE49-F238E27FC236}">
                <a16:creationId xmlns:a16="http://schemas.microsoft.com/office/drawing/2014/main" id="{0C8DD7D7-5200-4BEC-A2F3-00DBF5572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15" y="271894"/>
            <a:ext cx="23672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ee the source image">
            <a:extLst>
              <a:ext uri="{FF2B5EF4-FFF2-40B4-BE49-F238E27FC236}">
                <a16:creationId xmlns:a16="http://schemas.microsoft.com/office/drawing/2014/main" id="{D79C45EC-F3D0-43AA-B09D-BDD904B3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5429" y="3461906"/>
            <a:ext cx="200179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repeatCount="indefinite" accel="16667" decel="23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500" fill="hold"/>
                                        <p:tgtEl>
                                          <p:spTgt spid="20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D38A-647C-494E-9440-C805BF96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284579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Column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4F2F6-248A-4B46-9C50-8633B927E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JavaScript Object Notation (JSON)</a:t>
            </a:r>
          </a:p>
          <a:p>
            <a:r>
              <a:rPr lang="en-US" sz="3600" dirty="0"/>
              <a:t>Apply directly to list fields or site columns</a:t>
            </a:r>
          </a:p>
          <a:p>
            <a:pPr lvl="1"/>
            <a:r>
              <a:rPr lang="en-US" dirty="0"/>
              <a:t>Field Settings</a:t>
            </a:r>
          </a:p>
          <a:p>
            <a:pPr lvl="1"/>
            <a:r>
              <a:rPr lang="en-US" dirty="0"/>
              <a:t>Format this column menu</a:t>
            </a:r>
          </a:p>
          <a:p>
            <a:r>
              <a:rPr lang="en-US" dirty="0"/>
              <a:t>Stored with the Field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43563-B862-4491-9ED5-A20C11C0B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44" t="29515"/>
          <a:stretch/>
        </p:blipFill>
        <p:spPr>
          <a:xfrm>
            <a:off x="6257564" y="143064"/>
            <a:ext cx="3448009" cy="2556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8FC2CD-9FFD-4E2E-B829-62715CA8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163" y="1705116"/>
            <a:ext cx="3469639" cy="1987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35E10-19D1-4C96-87FC-A0575BFD4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507" y="2847110"/>
            <a:ext cx="2490634" cy="34502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aphic 9" descr="Back">
            <a:extLst>
              <a:ext uri="{FF2B5EF4-FFF2-40B4-BE49-F238E27FC236}">
                <a16:creationId xmlns:a16="http://schemas.microsoft.com/office/drawing/2014/main" id="{F882F38C-9FBE-4116-B689-C6C1B3137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051306">
            <a:off x="8568856" y="4087253"/>
            <a:ext cx="1258571" cy="125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09627A-0DD1-41AD-9742-E2991D6CC248}"/>
              </a:ext>
            </a:extLst>
          </p:cNvPr>
          <p:cNvSpPr txBox="1"/>
          <p:nvPr/>
        </p:nvSpPr>
        <p:spPr>
          <a:xfrm>
            <a:off x="9795800" y="4456633"/>
            <a:ext cx="1491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Paste Here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D65C9-BC19-433A-9B46-E673B260CBCB}"/>
              </a:ext>
            </a:extLst>
          </p:cNvPr>
          <p:cNvSpPr txBox="1"/>
          <p:nvPr/>
        </p:nvSpPr>
        <p:spPr>
          <a:xfrm>
            <a:off x="10459454" y="6019041"/>
            <a:ext cx="173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O365 &amp; 2019</a:t>
            </a:r>
          </a:p>
        </p:txBody>
      </p:sp>
    </p:spTree>
    <p:extLst>
      <p:ext uri="{BB962C8B-B14F-4D97-AF65-F5344CB8AC3E}">
        <p14:creationId xmlns:p14="http://schemas.microsoft.com/office/powerpoint/2010/main" val="358531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84C346-CD41-4D32-88A1-9287E9746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422" y="2698725"/>
            <a:ext cx="3038095" cy="3304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4D38A-647C-494E-9440-C805BF96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95" y="284579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View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4F2F6-248A-4B46-9C50-8633B927E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Superset of Column Formatting</a:t>
            </a:r>
          </a:p>
          <a:p>
            <a:r>
              <a:rPr lang="en-US" sz="3600" dirty="0"/>
              <a:t>Apply directly to views</a:t>
            </a:r>
          </a:p>
          <a:p>
            <a:pPr lvl="1"/>
            <a:r>
              <a:rPr lang="en-US" dirty="0"/>
              <a:t>Format current view menu</a:t>
            </a:r>
          </a:p>
          <a:p>
            <a:r>
              <a:rPr lang="en-US" dirty="0"/>
              <a:t>Stored with the View</a:t>
            </a:r>
          </a:p>
          <a:p>
            <a:r>
              <a:rPr lang="en-US" dirty="0"/>
              <a:t>Overrides Column Formats</a:t>
            </a:r>
          </a:p>
        </p:txBody>
      </p:sp>
      <p:pic>
        <p:nvPicPr>
          <p:cNvPr id="10" name="Graphic 9" descr="Back">
            <a:extLst>
              <a:ext uri="{FF2B5EF4-FFF2-40B4-BE49-F238E27FC236}">
                <a16:creationId xmlns:a16="http://schemas.microsoft.com/office/drawing/2014/main" id="{F882F38C-9FBE-4116-B689-C6C1B3137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051306">
            <a:off x="8967861" y="4230214"/>
            <a:ext cx="1258571" cy="125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09627A-0DD1-41AD-9742-E2991D6CC248}"/>
              </a:ext>
            </a:extLst>
          </p:cNvPr>
          <p:cNvSpPr txBox="1"/>
          <p:nvPr/>
        </p:nvSpPr>
        <p:spPr>
          <a:xfrm>
            <a:off x="10194805" y="4599594"/>
            <a:ext cx="1491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Paste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2B8C5-7E95-4AF8-BFD9-1D4ED0BD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126" y="97336"/>
            <a:ext cx="2171429" cy="2380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CF06032-B194-45F5-B608-2DA92E8601F5}"/>
              </a:ext>
            </a:extLst>
          </p:cNvPr>
          <p:cNvGrpSpPr/>
          <p:nvPr/>
        </p:nvGrpSpPr>
        <p:grpSpPr>
          <a:xfrm rot="752589">
            <a:off x="9472067" y="161858"/>
            <a:ext cx="2502569" cy="2203326"/>
            <a:chOff x="9177937" y="78020"/>
            <a:chExt cx="2502569" cy="22033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8AE81-7651-43E7-A78A-DA2A413A2586}"/>
                </a:ext>
              </a:extLst>
            </p:cNvPr>
            <p:cNvSpPr txBox="1"/>
            <p:nvPr/>
          </p:nvSpPr>
          <p:spPr>
            <a:xfrm>
              <a:off x="9177937" y="957907"/>
              <a:ext cx="25025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accent4"/>
                  </a:solidFill>
                  <a:latin typeface="+mj-lt"/>
                </a:rPr>
                <a:t>Not Yet Released!</a:t>
              </a:r>
            </a:p>
          </p:txBody>
        </p:sp>
        <p:pic>
          <p:nvPicPr>
            <p:cNvPr id="13" name="Graphic 12" descr="Warning">
              <a:extLst>
                <a:ext uri="{FF2B5EF4-FFF2-40B4-BE49-F238E27FC236}">
                  <a16:creationId xmlns:a16="http://schemas.microsoft.com/office/drawing/2014/main" id="{32B555DA-20BC-485F-AEA1-673DF77C9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82426" y="78020"/>
              <a:ext cx="914400" cy="9144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EF8ACFF-B8EF-42B9-8052-726349B02C32}"/>
              </a:ext>
            </a:extLst>
          </p:cNvPr>
          <p:cNvSpPr txBox="1"/>
          <p:nvPr/>
        </p:nvSpPr>
        <p:spPr>
          <a:xfrm>
            <a:off x="10459454" y="6019041"/>
            <a:ext cx="1732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O365 </a:t>
            </a:r>
            <a:r>
              <a:rPr lang="en-US" sz="2000" strike="sngStrike" dirty="0">
                <a:solidFill>
                  <a:schemeClr val="bg1"/>
                </a:solidFill>
              </a:rPr>
              <a:t>&amp; 2019</a:t>
            </a:r>
          </a:p>
        </p:txBody>
      </p:sp>
    </p:spTree>
    <p:extLst>
      <p:ext uri="{BB962C8B-B14F-4D97-AF65-F5344CB8AC3E}">
        <p14:creationId xmlns:p14="http://schemas.microsoft.com/office/powerpoint/2010/main" val="65554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12781E-2A4E-4B0A-AE04-7419435AB405}"/>
              </a:ext>
            </a:extLst>
          </p:cNvPr>
          <p:cNvSpPr txBox="1"/>
          <p:nvPr/>
        </p:nvSpPr>
        <p:spPr>
          <a:xfrm>
            <a:off x="0" y="2237173"/>
            <a:ext cx="12192000" cy="19974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492ACE-A8B5-47A5-822A-76DAD975C78F}"/>
              </a:ext>
            </a:extLst>
          </p:cNvPr>
          <p:cNvSpPr txBox="1">
            <a:spLocks/>
          </p:cNvSpPr>
          <p:nvPr/>
        </p:nvSpPr>
        <p:spPr>
          <a:xfrm>
            <a:off x="3638580" y="2615292"/>
            <a:ext cx="8553420" cy="8013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Demo: Applying OOTB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Segoe UI Semibold"/>
              </a:rPr>
              <a:t>		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List Formatting</a:t>
            </a:r>
          </a:p>
        </p:txBody>
      </p:sp>
      <p:pic>
        <p:nvPicPr>
          <p:cNvPr id="5" name="Graphic 4" descr="Paint">
            <a:extLst>
              <a:ext uri="{FF2B5EF4-FFF2-40B4-BE49-F238E27FC236}">
                <a16:creationId xmlns:a16="http://schemas.microsoft.com/office/drawing/2014/main" id="{48B9BC77-C9A3-4FC8-9DFC-B7560CAA3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6" y="1787917"/>
            <a:ext cx="3060441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8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8498-0083-4CD0-9D90-7CACCE30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JSON Format </a:t>
            </a:r>
            <a:r>
              <a:rPr lang="en-US" sz="3600" dirty="0">
                <a:latin typeface="+mn-lt"/>
              </a:rPr>
              <a:t>(Totally NOT custom code)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B3DC8-DEDF-48E8-A472-E3463F866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Elements –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elmType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div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span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a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img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svg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path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button</a:t>
            </a:r>
          </a:p>
          <a:p>
            <a:r>
              <a:rPr lang="en-US" dirty="0"/>
              <a:t>Content -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txtContent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Attributes 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attributes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class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href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src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rel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target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title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role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aria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iconName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Style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style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sz="3600" i="1" dirty="0">
                <a:solidFill>
                  <a:schemeClr val="accent3"/>
                </a:solidFill>
              </a:rPr>
              <a:t>(124 properties)</a:t>
            </a:r>
          </a:p>
          <a:p>
            <a:r>
              <a:rPr lang="en-US" dirty="0"/>
              <a:t>Children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children</a:t>
            </a:r>
          </a:p>
          <a:p>
            <a:r>
              <a:rPr lang="en-US" dirty="0"/>
              <a:t>Operators &amp; Operands</a:t>
            </a:r>
          </a:p>
          <a:p>
            <a:pPr lvl="1"/>
            <a:r>
              <a:rPr lang="en-US" dirty="0"/>
              <a:t>basic math, comparison, conversion, logical</a:t>
            </a:r>
          </a:p>
        </p:txBody>
      </p:sp>
    </p:spTree>
    <p:extLst>
      <p:ext uri="{BB962C8B-B14F-4D97-AF65-F5344CB8AC3E}">
        <p14:creationId xmlns:p14="http://schemas.microsoft.com/office/powerpoint/2010/main" val="162950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2DC8-AE9F-4CF3-9600-29091622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Column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F52E-7EB3-4AD4-9173-197C2D1B2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5" y="1213989"/>
            <a:ext cx="4895830" cy="5044122"/>
          </a:xfrm>
        </p:spPr>
        <p:txBody>
          <a:bodyPr>
            <a:noAutofit/>
          </a:bodyPr>
          <a:lstStyle/>
          <a:p>
            <a:r>
              <a:rPr lang="en-US" sz="2800" dirty="0"/>
              <a:t>Single line of text</a:t>
            </a:r>
          </a:p>
          <a:p>
            <a:r>
              <a:rPr lang="en-US" sz="2800" dirty="0"/>
              <a:t>Number</a:t>
            </a:r>
          </a:p>
          <a:p>
            <a:r>
              <a:rPr lang="en-US" sz="2800" dirty="0"/>
              <a:t>Choice</a:t>
            </a:r>
          </a:p>
          <a:p>
            <a:r>
              <a:rPr lang="en-US" sz="2800" dirty="0"/>
              <a:t>Person or Group</a:t>
            </a:r>
          </a:p>
          <a:p>
            <a:r>
              <a:rPr lang="en-US" sz="2800" dirty="0"/>
              <a:t>Yes/No</a:t>
            </a:r>
          </a:p>
          <a:p>
            <a:r>
              <a:rPr lang="en-US" sz="2800" dirty="0"/>
              <a:t>Hyperlink</a:t>
            </a:r>
          </a:p>
          <a:p>
            <a:r>
              <a:rPr lang="en-US" sz="2800" dirty="0"/>
              <a:t>Picture</a:t>
            </a:r>
          </a:p>
          <a:p>
            <a:r>
              <a:rPr lang="en-US" sz="2800" dirty="0"/>
              <a:t>Date/Time</a:t>
            </a:r>
          </a:p>
          <a:p>
            <a:r>
              <a:rPr lang="en-US" sz="2800" dirty="0"/>
              <a:t>Lookup</a:t>
            </a:r>
          </a:p>
          <a:p>
            <a:r>
              <a:rPr lang="en-US" sz="2800" dirty="0"/>
              <a:t>Title (in Lists)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98C671-93CD-4806-862C-E5051115C338}"/>
              </a:ext>
            </a:extLst>
          </p:cNvPr>
          <p:cNvSpPr txBox="1">
            <a:spLocks/>
          </p:cNvSpPr>
          <p:nvPr/>
        </p:nvSpPr>
        <p:spPr>
          <a:xfrm>
            <a:off x="6455403" y="3253670"/>
            <a:ext cx="4895830" cy="2617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Managed Metadata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Calculated</a:t>
            </a:r>
          </a:p>
          <a:p>
            <a:pPr marL="347663" marR="0" lvl="0" indent="-3476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Retention Label</a:t>
            </a:r>
          </a:p>
          <a:p>
            <a:r>
              <a:rPr lang="en-US" sz="2800" dirty="0">
                <a:solidFill>
                  <a:srgbClr val="A80000"/>
                </a:solidFill>
              </a:rPr>
              <a:t>Filename (in Document Libraries)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D110E2-A437-460A-9A1C-4D7DC7C6E8C6}"/>
              </a:ext>
            </a:extLst>
          </p:cNvPr>
          <p:cNvGrpSpPr/>
          <p:nvPr/>
        </p:nvGrpSpPr>
        <p:grpSpPr>
          <a:xfrm>
            <a:off x="6096000" y="5078173"/>
            <a:ext cx="5902193" cy="1296245"/>
            <a:chOff x="6096000" y="5078173"/>
            <a:chExt cx="5902193" cy="129624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05469C-1648-4D2E-840E-A1161FA2DD6C}"/>
                </a:ext>
              </a:extLst>
            </p:cNvPr>
            <p:cNvSpPr/>
            <p:nvPr/>
          </p:nvSpPr>
          <p:spPr>
            <a:xfrm>
              <a:off x="6096000" y="6005086"/>
              <a:ext cx="59021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https://github.com/SharePoint/sp-dev-docs/issues/1524</a:t>
              </a:r>
            </a:p>
          </p:txBody>
        </p:sp>
        <p:pic>
          <p:nvPicPr>
            <p:cNvPr id="8" name="Graphic 7" descr="Arrow: Clockwise curve">
              <a:extLst>
                <a:ext uri="{FF2B5EF4-FFF2-40B4-BE49-F238E27FC236}">
                  <a16:creationId xmlns:a16="http://schemas.microsoft.com/office/drawing/2014/main" id="{E1F8E4E2-9793-4371-800C-3D8C2E9B9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9854493">
              <a:off x="8358465" y="5078173"/>
              <a:ext cx="914400" cy="1000365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AACF5B-8AEF-4030-ACFB-944C157A29C6}"/>
              </a:ext>
            </a:extLst>
          </p:cNvPr>
          <p:cNvGrpSpPr/>
          <p:nvPr/>
        </p:nvGrpSpPr>
        <p:grpSpPr>
          <a:xfrm>
            <a:off x="6185042" y="2404990"/>
            <a:ext cx="4802653" cy="707887"/>
            <a:chOff x="6185042" y="1442457"/>
            <a:chExt cx="4802653" cy="7078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97150A-B03E-4B0E-A3AC-5CBC1FFA7AA1}"/>
                </a:ext>
              </a:extLst>
            </p:cNvPr>
            <p:cNvSpPr txBox="1"/>
            <p:nvPr/>
          </p:nvSpPr>
          <p:spPr>
            <a:xfrm>
              <a:off x="6185042" y="1442458"/>
              <a:ext cx="44487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dirty="0">
                  <a:solidFill>
                    <a:srgbClr val="262626"/>
                  </a:solidFill>
                  <a:latin typeface="Segoe UI"/>
                </a:rPr>
                <a:t>Can’t Reference</a:t>
              </a: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:</a:t>
              </a:r>
            </a:p>
          </p:txBody>
        </p:sp>
        <p:pic>
          <p:nvPicPr>
            <p:cNvPr id="10" name="Graphic 9" descr="Crying Face with No Fill">
              <a:extLst>
                <a:ext uri="{FF2B5EF4-FFF2-40B4-BE49-F238E27FC236}">
                  <a16:creationId xmlns:a16="http://schemas.microsoft.com/office/drawing/2014/main" id="{57D70663-3F3A-4550-9FBC-2D52EBC3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279808" y="1442457"/>
              <a:ext cx="707887" cy="707887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DF80998-CC66-45E1-8B50-D9AFDE538142}"/>
              </a:ext>
            </a:extLst>
          </p:cNvPr>
          <p:cNvSpPr txBox="1"/>
          <p:nvPr/>
        </p:nvSpPr>
        <p:spPr>
          <a:xfrm>
            <a:off x="5890182" y="1260372"/>
            <a:ext cx="50384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Same support across both Column and View Formatting</a:t>
            </a:r>
          </a:p>
        </p:txBody>
      </p:sp>
    </p:spTree>
    <p:extLst>
      <p:ext uri="{BB962C8B-B14F-4D97-AF65-F5344CB8AC3E}">
        <p14:creationId xmlns:p14="http://schemas.microsoft.com/office/powerpoint/2010/main" val="67836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71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">
        <p:fade/>
      </p:transition>
    </mc:Choice>
    <mc:Fallback xmlns="">
      <p:transition spd="med" advClick="0" advTm="5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54A7C0-7D2E-484A-B405-954FE5354D9E}"/>
              </a:ext>
            </a:extLst>
          </p:cNvPr>
          <p:cNvSpPr/>
          <p:nvPr/>
        </p:nvSpPr>
        <p:spPr>
          <a:xfrm>
            <a:off x="5894520" y="2703019"/>
            <a:ext cx="4597017" cy="1200329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+mj-lt"/>
              </a:rPr>
              <a:t>div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5BB24-0282-4837-8FFB-6BFAB39372BD}"/>
              </a:ext>
            </a:extLst>
          </p:cNvPr>
          <p:cNvSpPr/>
          <p:nvPr/>
        </p:nvSpPr>
        <p:spPr>
          <a:xfrm>
            <a:off x="6178816" y="3171106"/>
            <a:ext cx="1292795" cy="484999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+mj-lt"/>
              </a:rPr>
              <a:t>span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5E6E2F-D669-42B8-BF82-FACC8BD0F5F9}"/>
              </a:ext>
            </a:extLst>
          </p:cNvPr>
          <p:cNvSpPr/>
          <p:nvPr/>
        </p:nvSpPr>
        <p:spPr>
          <a:xfrm>
            <a:off x="7755907" y="3162972"/>
            <a:ext cx="2474944" cy="517936"/>
          </a:xfrm>
          <a:prstGeom prst="rect">
            <a:avLst/>
          </a:prstGeom>
          <a:solidFill>
            <a:schemeClr val="accent5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+mj-lt"/>
              </a:rPr>
              <a:t>span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B9347-F8B1-4D80-B8F3-78C93AD4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6" y="459840"/>
            <a:ext cx="4475782" cy="58567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88D2C3-AE09-47E2-9C62-960F9F17BE51}"/>
              </a:ext>
            </a:extLst>
          </p:cNvPr>
          <p:cNvSpPr txBox="1"/>
          <p:nvPr/>
        </p:nvSpPr>
        <p:spPr>
          <a:xfrm>
            <a:off x="3701716" y="5116250"/>
            <a:ext cx="8498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</a:t>
            </a:r>
            <a:r>
              <a:rPr lang="en-US" dirty="0">
                <a:solidFill>
                  <a:schemeClr val="accent5"/>
                </a:solidFill>
              </a:rPr>
              <a:t>div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class="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-field-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customFormatter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-field-severity--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severeWarning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5"/>
                </a:solidFill>
              </a:rPr>
              <a:t>&gt;</a:t>
            </a:r>
          </a:p>
          <a:p>
            <a:r>
              <a:rPr lang="en-US" dirty="0">
                <a:solidFill>
                  <a:schemeClr val="accent5"/>
                </a:solidFill>
              </a:rPr>
              <a:t>  &lt;span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style="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padding-left:4px;</a:t>
            </a:r>
            <a:r>
              <a:rPr lang="en-US" dirty="0">
                <a:solidFill>
                  <a:schemeClr val="accent1"/>
                </a:solidFill>
              </a:rPr>
              <a:t>" </a:t>
            </a:r>
            <a:r>
              <a:rPr lang="en-US" dirty="0" err="1">
                <a:solidFill>
                  <a:schemeClr val="accent1"/>
                </a:solidFill>
              </a:rPr>
              <a:t>iconname</a:t>
            </a:r>
            <a:r>
              <a:rPr lang="en-US" dirty="0">
                <a:solidFill>
                  <a:schemeClr val="accent1"/>
                </a:solidFill>
              </a:rPr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Warning</a:t>
            </a:r>
            <a:r>
              <a:rPr lang="en-US" dirty="0">
                <a:solidFill>
                  <a:schemeClr val="accent1"/>
                </a:solidFill>
              </a:rPr>
              <a:t>" class="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css-148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5"/>
                </a:solidFill>
              </a:rPr>
              <a:t>&gt;&lt;/span&gt;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accent5"/>
                </a:solidFill>
              </a:rPr>
              <a:t>&lt;span </a:t>
            </a:r>
            <a:r>
              <a:rPr lang="en-US" dirty="0">
                <a:solidFill>
                  <a:schemeClr val="accent1"/>
                </a:solidFill>
              </a:rPr>
              <a:t>style="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padding-left:4px;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5"/>
                </a:solidFill>
              </a:rPr>
              <a:t>&gt;</a:t>
            </a:r>
            <a:r>
              <a:rPr lang="en-US" dirty="0"/>
              <a:t>Wise Polar Bear</a:t>
            </a:r>
            <a:r>
              <a:rPr lang="en-US" dirty="0">
                <a:solidFill>
                  <a:schemeClr val="accent5"/>
                </a:solidFill>
              </a:rPr>
              <a:t>&lt;/span&gt;</a:t>
            </a:r>
          </a:p>
          <a:p>
            <a:r>
              <a:rPr lang="en-US" dirty="0">
                <a:solidFill>
                  <a:schemeClr val="accent5"/>
                </a:solidFill>
              </a:rPr>
              <a:t>&lt;/div&gt;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E1D0FB-4FB8-4619-8A9A-360581D85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67" y="500366"/>
            <a:ext cx="3161722" cy="1021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C05B91-4298-4F24-82F2-469974342BFD}"/>
              </a:ext>
            </a:extLst>
          </p:cNvPr>
          <p:cNvSpPr txBox="1"/>
          <p:nvPr/>
        </p:nvSpPr>
        <p:spPr>
          <a:xfrm>
            <a:off x="0" y="0"/>
            <a:ext cx="2075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Format JSON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BFF85-9686-488E-A613-094208764DCC}"/>
              </a:ext>
            </a:extLst>
          </p:cNvPr>
          <p:cNvSpPr txBox="1"/>
          <p:nvPr/>
        </p:nvSpPr>
        <p:spPr>
          <a:xfrm>
            <a:off x="4974576" y="0"/>
            <a:ext cx="26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Rendered Column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800E4-1491-4C7D-9D79-0285702ED044}"/>
              </a:ext>
            </a:extLst>
          </p:cNvPr>
          <p:cNvSpPr txBox="1"/>
          <p:nvPr/>
        </p:nvSpPr>
        <p:spPr>
          <a:xfrm>
            <a:off x="5014585" y="1840454"/>
            <a:ext cx="366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Element Visualization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D17072-1B17-4E75-B40C-566BD5214862}"/>
              </a:ext>
            </a:extLst>
          </p:cNvPr>
          <p:cNvSpPr txBox="1"/>
          <p:nvPr/>
        </p:nvSpPr>
        <p:spPr>
          <a:xfrm>
            <a:off x="3701716" y="4654585"/>
            <a:ext cx="2677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Generated HTML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688594-40B9-4D5D-8533-D90133B74EFF}"/>
              </a:ext>
            </a:extLst>
          </p:cNvPr>
          <p:cNvGrpSpPr/>
          <p:nvPr/>
        </p:nvGrpSpPr>
        <p:grpSpPr>
          <a:xfrm>
            <a:off x="322370" y="921505"/>
            <a:ext cx="5572150" cy="2381679"/>
            <a:chOff x="322370" y="921505"/>
            <a:chExt cx="5572150" cy="238167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0B3198-50AE-4BE2-902D-6FF36A96201C}"/>
                </a:ext>
              </a:extLst>
            </p:cNvPr>
            <p:cNvSpPr/>
            <p:nvPr/>
          </p:nvSpPr>
          <p:spPr>
            <a:xfrm>
              <a:off x="322370" y="921505"/>
              <a:ext cx="1693755" cy="24054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E4474174-FBB4-4B73-91C0-5AC2BCE164E8}"/>
                </a:ext>
              </a:extLst>
            </p:cNvPr>
            <p:cNvCxnSpPr>
              <a:cxnSpLocks/>
              <a:stCxn id="18" idx="3"/>
              <a:endCxn id="4" idx="1"/>
            </p:cNvCxnSpPr>
            <p:nvPr/>
          </p:nvCxnSpPr>
          <p:spPr>
            <a:xfrm>
              <a:off x="2016125" y="1041778"/>
              <a:ext cx="3878395" cy="2261406"/>
            </a:xfrm>
            <a:prstGeom prst="bentConnector3">
              <a:avLst>
                <a:gd name="adj1" fmla="val 69844"/>
              </a:avLst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8BFE61-D277-4EE0-AFC6-F4E1ACE6B1E9}"/>
              </a:ext>
            </a:extLst>
          </p:cNvPr>
          <p:cNvGrpSpPr/>
          <p:nvPr/>
        </p:nvGrpSpPr>
        <p:grpSpPr>
          <a:xfrm>
            <a:off x="322369" y="1011106"/>
            <a:ext cx="4931998" cy="871668"/>
            <a:chOff x="322369" y="770561"/>
            <a:chExt cx="4931998" cy="87166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6FC042-9941-437E-8D4B-2D96D635C895}"/>
                </a:ext>
              </a:extLst>
            </p:cNvPr>
            <p:cNvSpPr/>
            <p:nvPr/>
          </p:nvSpPr>
          <p:spPr>
            <a:xfrm>
              <a:off x="322369" y="921504"/>
              <a:ext cx="4342499" cy="72072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D1D080-F068-4257-A250-4E8410B7AF98}"/>
                </a:ext>
              </a:extLst>
            </p:cNvPr>
            <p:cNvCxnSpPr>
              <a:cxnSpLocks/>
              <a:stCxn id="25" idx="3"/>
              <a:endCxn id="11" idx="1"/>
            </p:cNvCxnSpPr>
            <p:nvPr/>
          </p:nvCxnSpPr>
          <p:spPr>
            <a:xfrm flipV="1">
              <a:off x="4664868" y="770561"/>
              <a:ext cx="589499" cy="51130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8F9A11-9AD9-4140-9169-BE1E9F936F79}"/>
              </a:ext>
            </a:extLst>
          </p:cNvPr>
          <p:cNvGrpSpPr/>
          <p:nvPr/>
        </p:nvGrpSpPr>
        <p:grpSpPr>
          <a:xfrm>
            <a:off x="320793" y="1872414"/>
            <a:ext cx="10048757" cy="4229936"/>
            <a:chOff x="320793" y="1872414"/>
            <a:chExt cx="10048757" cy="422993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A7139C4-E7B2-469F-A85A-E257B8B67314}"/>
                </a:ext>
              </a:extLst>
            </p:cNvPr>
            <p:cNvGrpSpPr/>
            <p:nvPr/>
          </p:nvGrpSpPr>
          <p:grpSpPr>
            <a:xfrm>
              <a:off x="320793" y="1872414"/>
              <a:ext cx="7307102" cy="4229936"/>
              <a:chOff x="322370" y="921505"/>
              <a:chExt cx="7307102" cy="422993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B6699C6-1E99-4158-BBE0-2A89948E0D87}"/>
                  </a:ext>
                </a:extLst>
              </p:cNvPr>
              <p:cNvSpPr/>
              <p:nvPr/>
            </p:nvSpPr>
            <p:spPr>
              <a:xfrm>
                <a:off x="322370" y="921505"/>
                <a:ext cx="3286007" cy="4229936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746CC9C3-562B-478F-95B5-DE4EFE0AEF21}"/>
                  </a:ext>
                </a:extLst>
              </p:cNvPr>
              <p:cNvCxnSpPr>
                <a:cxnSpLocks/>
                <a:stCxn id="33" idx="3"/>
                <a:endCxn id="37" idx="1"/>
              </p:cNvCxnSpPr>
              <p:nvPr/>
            </p:nvCxnSpPr>
            <p:spPr>
              <a:xfrm>
                <a:off x="3608377" y="3036473"/>
                <a:ext cx="4021095" cy="28187"/>
              </a:xfrm>
              <a:prstGeom prst="bentConnector4">
                <a:avLst>
                  <a:gd name="adj1" fmla="val -8"/>
                  <a:gd name="adj2" fmla="val 911012"/>
                </a:avLst>
              </a:prstGeom>
              <a:ln w="28575">
                <a:solidFill>
                  <a:schemeClr val="tx2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Left Brace 36">
              <a:extLst>
                <a:ext uri="{FF2B5EF4-FFF2-40B4-BE49-F238E27FC236}">
                  <a16:creationId xmlns:a16="http://schemas.microsoft.com/office/drawing/2014/main" id="{4F12B0AD-5A00-4CE9-BCF6-652E40B80FB8}"/>
                </a:ext>
              </a:extLst>
            </p:cNvPr>
            <p:cNvSpPr/>
            <p:nvPr/>
          </p:nvSpPr>
          <p:spPr>
            <a:xfrm rot="16200000">
              <a:off x="7987625" y="1633644"/>
              <a:ext cx="461663" cy="4302187"/>
            </a:xfrm>
            <a:prstGeom prst="leftBrace">
              <a:avLst>
                <a:gd name="adj1" fmla="val 8333"/>
                <a:gd name="adj2" fmla="val 36273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DFC39C-B0D3-4F12-9D4C-82880EE9A42E}"/>
              </a:ext>
            </a:extLst>
          </p:cNvPr>
          <p:cNvGrpSpPr/>
          <p:nvPr/>
        </p:nvGrpSpPr>
        <p:grpSpPr>
          <a:xfrm>
            <a:off x="730294" y="2333089"/>
            <a:ext cx="5448522" cy="1080517"/>
            <a:chOff x="322370" y="911980"/>
            <a:chExt cx="5448522" cy="108051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B12AB98-7BBC-4546-890F-1E9C69B0A6CF}"/>
                </a:ext>
              </a:extLst>
            </p:cNvPr>
            <p:cNvSpPr/>
            <p:nvPr/>
          </p:nvSpPr>
          <p:spPr>
            <a:xfrm>
              <a:off x="322370" y="911980"/>
              <a:ext cx="1765256" cy="24054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2E62EB9C-5AFB-40E2-923C-9C27AA770D34}"/>
                </a:ext>
              </a:extLst>
            </p:cNvPr>
            <p:cNvCxnSpPr>
              <a:cxnSpLocks/>
              <a:stCxn id="42" idx="3"/>
              <a:endCxn id="5" idx="1"/>
            </p:cNvCxnSpPr>
            <p:nvPr/>
          </p:nvCxnSpPr>
          <p:spPr>
            <a:xfrm>
              <a:off x="2087626" y="1032253"/>
              <a:ext cx="3683266" cy="96024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9E6BCB-332F-41BE-9814-526C290ABE4C}"/>
              </a:ext>
            </a:extLst>
          </p:cNvPr>
          <p:cNvGrpSpPr/>
          <p:nvPr/>
        </p:nvGrpSpPr>
        <p:grpSpPr>
          <a:xfrm>
            <a:off x="728981" y="1162049"/>
            <a:ext cx="4757419" cy="2121949"/>
            <a:chOff x="322370" y="-489245"/>
            <a:chExt cx="4757419" cy="212194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5ADB0F-DC9F-48F0-BB51-57CA01F7FBB7}"/>
                </a:ext>
              </a:extLst>
            </p:cNvPr>
            <p:cNvSpPr/>
            <p:nvPr/>
          </p:nvSpPr>
          <p:spPr>
            <a:xfrm>
              <a:off x="322370" y="921505"/>
              <a:ext cx="2252344" cy="711199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3665FA31-7DEF-47ED-BEDF-4F41C574BFED}"/>
                </a:ext>
              </a:extLst>
            </p:cNvPr>
            <p:cNvCxnSpPr>
              <a:cxnSpLocks/>
              <a:stCxn id="47" idx="3"/>
            </p:cNvCxnSpPr>
            <p:nvPr/>
          </p:nvCxnSpPr>
          <p:spPr>
            <a:xfrm flipV="1">
              <a:off x="2574714" y="-489245"/>
              <a:ext cx="2505075" cy="1766350"/>
            </a:xfrm>
            <a:prstGeom prst="bentConnector3">
              <a:avLst>
                <a:gd name="adj1" fmla="val 99905"/>
              </a:avLst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A2B0615-BFBA-4004-8BB2-7D50A6CE637A}"/>
              </a:ext>
            </a:extLst>
          </p:cNvPr>
          <p:cNvGrpSpPr/>
          <p:nvPr/>
        </p:nvGrpSpPr>
        <p:grpSpPr>
          <a:xfrm>
            <a:off x="723330" y="1136539"/>
            <a:ext cx="4647054" cy="2856670"/>
            <a:chOff x="570930" y="984139"/>
            <a:chExt cx="4647054" cy="285667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1C54BE1-6671-4891-8053-D230EAAA7C3E}"/>
                </a:ext>
              </a:extLst>
            </p:cNvPr>
            <p:cNvGrpSpPr/>
            <p:nvPr/>
          </p:nvGrpSpPr>
          <p:grpSpPr>
            <a:xfrm>
              <a:off x="570930" y="1113935"/>
              <a:ext cx="4583953" cy="2726874"/>
              <a:chOff x="572507" y="163026"/>
              <a:chExt cx="4583953" cy="272687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3E5CF9-9692-4E99-8A32-D18D6E02A766}"/>
                  </a:ext>
                </a:extLst>
              </p:cNvPr>
              <p:cNvSpPr/>
              <p:nvPr/>
            </p:nvSpPr>
            <p:spPr>
              <a:xfrm>
                <a:off x="572507" y="2180689"/>
                <a:ext cx="2261261" cy="709211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Connector: Elbow 64">
                <a:extLst>
                  <a:ext uri="{FF2B5EF4-FFF2-40B4-BE49-F238E27FC236}">
                    <a16:creationId xmlns:a16="http://schemas.microsoft.com/office/drawing/2014/main" id="{EC83DB95-DE94-4689-9FFD-20DEA8BF885A}"/>
                  </a:ext>
                </a:extLst>
              </p:cNvPr>
              <p:cNvCxnSpPr>
                <a:cxnSpLocks/>
                <a:stCxn id="64" idx="3"/>
                <a:endCxn id="63" idx="1"/>
              </p:cNvCxnSpPr>
              <p:nvPr/>
            </p:nvCxnSpPr>
            <p:spPr>
              <a:xfrm flipV="1">
                <a:off x="2833768" y="163026"/>
                <a:ext cx="2322692" cy="2372269"/>
              </a:xfrm>
              <a:prstGeom prst="bentConnector2">
                <a:avLst/>
              </a:prstGeom>
              <a:ln w="28575">
                <a:solidFill>
                  <a:schemeClr val="tx2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Left Brace 62">
              <a:extLst>
                <a:ext uri="{FF2B5EF4-FFF2-40B4-BE49-F238E27FC236}">
                  <a16:creationId xmlns:a16="http://schemas.microsoft.com/office/drawing/2014/main" id="{B1072EC5-44DA-4A5D-9528-E8C85762F7F7}"/>
                </a:ext>
              </a:extLst>
            </p:cNvPr>
            <p:cNvSpPr/>
            <p:nvPr/>
          </p:nvSpPr>
          <p:spPr>
            <a:xfrm rot="16200000">
              <a:off x="5084869" y="980820"/>
              <a:ext cx="129795" cy="136434"/>
            </a:xfrm>
            <a:prstGeom prst="leftBrace">
              <a:avLst>
                <a:gd name="adj1" fmla="val 8333"/>
                <a:gd name="adj2" fmla="val 53750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E4314B4-BE3C-40DA-8F36-047359FC70B6}"/>
              </a:ext>
            </a:extLst>
          </p:cNvPr>
          <p:cNvGrpSpPr/>
          <p:nvPr/>
        </p:nvGrpSpPr>
        <p:grpSpPr>
          <a:xfrm>
            <a:off x="715054" y="3680908"/>
            <a:ext cx="8278325" cy="1003466"/>
            <a:chOff x="322370" y="149059"/>
            <a:chExt cx="8278325" cy="100346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1110CC7-44CC-45F2-AE41-11F0A415A15D}"/>
                </a:ext>
              </a:extLst>
            </p:cNvPr>
            <p:cNvSpPr/>
            <p:nvPr/>
          </p:nvSpPr>
          <p:spPr>
            <a:xfrm>
              <a:off x="322370" y="911980"/>
              <a:ext cx="1765256" cy="240545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3EE9AFE0-DED9-4AD6-84E5-9176D18F07B0}"/>
                </a:ext>
              </a:extLst>
            </p:cNvPr>
            <p:cNvCxnSpPr>
              <a:cxnSpLocks/>
              <a:stCxn id="82" idx="3"/>
              <a:endCxn id="6" idx="2"/>
            </p:cNvCxnSpPr>
            <p:nvPr/>
          </p:nvCxnSpPr>
          <p:spPr>
            <a:xfrm flipV="1">
              <a:off x="2087626" y="149059"/>
              <a:ext cx="6513069" cy="883194"/>
            </a:xfrm>
            <a:prstGeom prst="bentConnector2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9A2D7B3-5E60-4410-B1E8-6317ED32E9CB}"/>
              </a:ext>
            </a:extLst>
          </p:cNvPr>
          <p:cNvGrpSpPr/>
          <p:nvPr/>
        </p:nvGrpSpPr>
        <p:grpSpPr>
          <a:xfrm>
            <a:off x="715054" y="1252218"/>
            <a:ext cx="6053468" cy="3673111"/>
            <a:chOff x="322370" y="-2511059"/>
            <a:chExt cx="6053468" cy="3673111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4C9649D-3BF1-4EE9-A2C2-B0A813C7CB03}"/>
                </a:ext>
              </a:extLst>
            </p:cNvPr>
            <p:cNvSpPr/>
            <p:nvPr/>
          </p:nvSpPr>
          <p:spPr>
            <a:xfrm>
              <a:off x="322370" y="921506"/>
              <a:ext cx="2891746" cy="24054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AAC12A87-E093-49AE-8D6B-9DFED83FC91A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3214116" y="-2511059"/>
              <a:ext cx="3161722" cy="3552838"/>
            </a:xfrm>
            <a:prstGeom prst="bentConnector2">
              <a:avLst/>
            </a:prstGeom>
            <a:ln w="28575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4A637DF-94A0-4996-8204-6DF10E05A831}"/>
              </a:ext>
            </a:extLst>
          </p:cNvPr>
          <p:cNvGrpSpPr/>
          <p:nvPr/>
        </p:nvGrpSpPr>
        <p:grpSpPr>
          <a:xfrm>
            <a:off x="715054" y="1122422"/>
            <a:ext cx="5051449" cy="4496665"/>
            <a:chOff x="570930" y="-655856"/>
            <a:chExt cx="5051449" cy="44966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7D251E93-6B08-4E1D-B31F-91A9DF3F82F4}"/>
                </a:ext>
              </a:extLst>
            </p:cNvPr>
            <p:cNvGrpSpPr/>
            <p:nvPr/>
          </p:nvGrpSpPr>
          <p:grpSpPr>
            <a:xfrm>
              <a:off x="570930" y="-526060"/>
              <a:ext cx="4988348" cy="4366869"/>
              <a:chOff x="572507" y="-1476969"/>
              <a:chExt cx="4988348" cy="4366869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6B05F59-7E60-48E9-8E1A-7460B0911173}"/>
                  </a:ext>
                </a:extLst>
              </p:cNvPr>
              <p:cNvSpPr/>
              <p:nvPr/>
            </p:nvSpPr>
            <p:spPr>
              <a:xfrm>
                <a:off x="572507" y="2180689"/>
                <a:ext cx="2261261" cy="709211"/>
              </a:xfrm>
              <a:prstGeom prst="rect">
                <a:avLst/>
              </a:prstGeom>
              <a:noFill/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Connector: Elbow 96">
                <a:extLst>
                  <a:ext uri="{FF2B5EF4-FFF2-40B4-BE49-F238E27FC236}">
                    <a16:creationId xmlns:a16="http://schemas.microsoft.com/office/drawing/2014/main" id="{A9376FF6-9CA0-46E2-9A6E-8CD3EB67BFE0}"/>
                  </a:ext>
                </a:extLst>
              </p:cNvPr>
              <p:cNvCxnSpPr>
                <a:cxnSpLocks/>
                <a:stCxn id="96" idx="3"/>
                <a:endCxn id="95" idx="1"/>
              </p:cNvCxnSpPr>
              <p:nvPr/>
            </p:nvCxnSpPr>
            <p:spPr>
              <a:xfrm flipV="1">
                <a:off x="2833768" y="-1476969"/>
                <a:ext cx="2727087" cy="4012264"/>
              </a:xfrm>
              <a:prstGeom prst="bentConnector2">
                <a:avLst/>
              </a:prstGeom>
              <a:ln w="28575">
                <a:solidFill>
                  <a:schemeClr val="tx2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Left Brace 94">
              <a:extLst>
                <a:ext uri="{FF2B5EF4-FFF2-40B4-BE49-F238E27FC236}">
                  <a16:creationId xmlns:a16="http://schemas.microsoft.com/office/drawing/2014/main" id="{A1602EF6-2AD2-4B1D-8F09-6041F38731AF}"/>
                </a:ext>
              </a:extLst>
            </p:cNvPr>
            <p:cNvSpPr/>
            <p:nvPr/>
          </p:nvSpPr>
          <p:spPr>
            <a:xfrm rot="16200000">
              <a:off x="5489264" y="-659175"/>
              <a:ext cx="129795" cy="136434"/>
            </a:xfrm>
            <a:prstGeom prst="leftBrace">
              <a:avLst>
                <a:gd name="adj1" fmla="val 8333"/>
                <a:gd name="adj2" fmla="val 53750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D977A30F-AA01-4708-9074-F43268C41DC6}"/>
              </a:ext>
            </a:extLst>
          </p:cNvPr>
          <p:cNvSpPr/>
          <p:nvPr/>
        </p:nvSpPr>
        <p:spPr>
          <a:xfrm>
            <a:off x="3800664" y="5163728"/>
            <a:ext cx="7385496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06E2A30-44FA-491C-9CC4-DA707DD000ED}"/>
              </a:ext>
            </a:extLst>
          </p:cNvPr>
          <p:cNvSpPr/>
          <p:nvPr/>
        </p:nvSpPr>
        <p:spPr>
          <a:xfrm>
            <a:off x="3793656" y="5986287"/>
            <a:ext cx="702144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8E670D7-9ED3-4ABE-9C94-E41B15867184}"/>
              </a:ext>
            </a:extLst>
          </p:cNvPr>
          <p:cNvSpPr/>
          <p:nvPr/>
        </p:nvSpPr>
        <p:spPr>
          <a:xfrm>
            <a:off x="4294707" y="5173277"/>
            <a:ext cx="731711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E4C8E39-AFE5-44F7-9CB2-FFBA105B1C76}"/>
              </a:ext>
            </a:extLst>
          </p:cNvPr>
          <p:cNvSpPr/>
          <p:nvPr/>
        </p:nvSpPr>
        <p:spPr>
          <a:xfrm>
            <a:off x="7642106" y="5154179"/>
            <a:ext cx="3391653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256E50-B6D1-4332-9ABC-D6B74959BFF3}"/>
              </a:ext>
            </a:extLst>
          </p:cNvPr>
          <p:cNvSpPr/>
          <p:nvPr/>
        </p:nvSpPr>
        <p:spPr>
          <a:xfrm>
            <a:off x="3922372" y="5436068"/>
            <a:ext cx="8170568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6D38F50-28A9-4964-B5FE-49EE503AAFDE}"/>
              </a:ext>
            </a:extLst>
          </p:cNvPr>
          <p:cNvSpPr/>
          <p:nvPr/>
        </p:nvSpPr>
        <p:spPr>
          <a:xfrm>
            <a:off x="7165583" y="5436068"/>
            <a:ext cx="3868175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03BD973-FAD0-4AAB-8069-16053CB17E77}"/>
              </a:ext>
            </a:extLst>
          </p:cNvPr>
          <p:cNvSpPr/>
          <p:nvPr/>
        </p:nvSpPr>
        <p:spPr>
          <a:xfrm>
            <a:off x="4609298" y="5450185"/>
            <a:ext cx="2519982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EAE9016-E3AA-4644-A05F-F35F25BFD918}"/>
              </a:ext>
            </a:extLst>
          </p:cNvPr>
          <p:cNvSpPr/>
          <p:nvPr/>
        </p:nvSpPr>
        <p:spPr>
          <a:xfrm>
            <a:off x="3926490" y="5711178"/>
            <a:ext cx="5804250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78081C1-4889-44CA-B7E3-A78CDA340513}"/>
              </a:ext>
            </a:extLst>
          </p:cNvPr>
          <p:cNvSpPr/>
          <p:nvPr/>
        </p:nvSpPr>
        <p:spPr>
          <a:xfrm>
            <a:off x="7250988" y="5702685"/>
            <a:ext cx="1626312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D3FB1C1-743A-4741-B566-0FF4AEC01B83}"/>
              </a:ext>
            </a:extLst>
          </p:cNvPr>
          <p:cNvSpPr/>
          <p:nvPr/>
        </p:nvSpPr>
        <p:spPr>
          <a:xfrm>
            <a:off x="4608776" y="5727448"/>
            <a:ext cx="2505854" cy="31119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7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13" grpId="0"/>
      <p:bldP spid="14" grpId="0"/>
      <p:bldP spid="15" grpId="0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D56D-6822-4EDA-A29D-3FF215C74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Formatting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EB45-97EF-4164-97C3-65BAC2875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8"/>
            <a:ext cx="11586211" cy="524279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hideColumnHeader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dirty="0"/>
              <a:t>When true, the view won’t have any column headers</a:t>
            </a:r>
          </a:p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hideSelection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dirty="0"/>
              <a:t>When true, users can’t select rows</a:t>
            </a:r>
          </a:p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additionalRowClass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dirty="0"/>
              <a:t>Class(es) to apply to the whole row</a:t>
            </a:r>
          </a:p>
          <a:p>
            <a:pPr lvl="1"/>
            <a:r>
              <a:rPr lang="en-US" dirty="0"/>
              <a:t>You can use operation syntax</a:t>
            </a:r>
          </a:p>
          <a:p>
            <a:pPr lvl="1"/>
            <a:r>
              <a:rPr lang="en-US" dirty="0"/>
              <a:t>Only applied when </a:t>
            </a:r>
            <a:r>
              <a:rPr lang="en-US" dirty="0" err="1"/>
              <a:t>rowFormatter</a:t>
            </a:r>
            <a:r>
              <a:rPr lang="en-US" dirty="0"/>
              <a:t> is not specified</a:t>
            </a:r>
          </a:p>
          <a:p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rowFormatter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Column Formatting syntax to create elements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96384-17E0-4911-98EE-D55055D57402}"/>
              </a:ext>
            </a:extLst>
          </p:cNvPr>
          <p:cNvSpPr txBox="1"/>
          <p:nvPr/>
        </p:nvSpPr>
        <p:spPr>
          <a:xfrm>
            <a:off x="9784702" y="492760"/>
            <a:ext cx="2407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Top level props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hicken">
                <a:extLst>
                  <a:ext uri="{FF2B5EF4-FFF2-40B4-BE49-F238E27FC236}">
                    <a16:creationId xmlns:a16="http://schemas.microsoft.com/office/drawing/2014/main" id="{AE0969E8-DB05-4638-96AE-B7230BDDE7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7870458"/>
                  </p:ext>
                </p:extLst>
              </p:nvPr>
            </p:nvGraphicFramePr>
            <p:xfrm>
              <a:off x="8704063" y="-2654135"/>
              <a:ext cx="2161278" cy="26541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61278" cy="2654135"/>
                    </a:xfrm>
                    <a:prstGeom prst="rect">
                      <a:avLst/>
                    </a:prstGeom>
                  </am3d:spPr>
                  <am3d:camera>
                    <am3d:pos x="0" y="0" z="69469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650053" d="1000000"/>
                    <am3d:preTrans dx="145539" dy="-17584525" dz="-25035"/>
                    <am3d:scale>
                      <am3d:sx n="1000000" d="1000000"/>
                      <am3d:sy n="1000000" d="1000000"/>
                      <am3d:sz n="1000000" d="1000000"/>
                    </am3d:scale>
                    <am3d:rot ax="1622231" ay="2430743" az="1100492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5267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hicken">
                <a:extLst>
                  <a:ext uri="{FF2B5EF4-FFF2-40B4-BE49-F238E27FC236}">
                    <a16:creationId xmlns:a16="http://schemas.microsoft.com/office/drawing/2014/main" id="{AE0969E8-DB05-4638-96AE-B7230BDDE7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04063" y="-2654135"/>
                <a:ext cx="2161278" cy="26541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9125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04857 0.70741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3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9" presetClass="emph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4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.0012"/>
                                          </p:val>
                                        </p:tav>
                                        <p:tav tm="2250">
                                          <p:val>
                                            <p:fltVal val="0.0098"/>
                                          </p:val>
                                        </p:tav>
                                        <p:tav tm="3370">
                                          <p:val>
                                            <p:fltVal val="0.033"/>
                                          </p:val>
                                        </p:tav>
                                        <p:tav tm="4490">
                                          <p:val>
                                            <p:fltVal val="0.0789"/>
                                          </p:val>
                                        </p:tav>
                                        <p:tav tm="5620">
                                          <p:val>
                                            <p:fltVal val="0.1548"/>
                                          </p:val>
                                        </p:tav>
                                        <p:tav tm="6740">
                                          <p:val>
                                            <p:fltVal val="0.267"/>
                                          </p:val>
                                        </p:tav>
                                        <p:tav tm="7870">
                                          <p:val>
                                            <p:fltVal val="0.4235"/>
                                          </p:val>
                                        </p:tav>
                                        <p:tav tm="8990">
                                          <p:val>
                                            <p:fltVal val="0.6337"/>
                                          </p:val>
                                        </p:tav>
                                        <p:tav tm="10110">
                                          <p:val>
                                            <p:fltVal val="0.9013"/>
                                          </p:val>
                                        </p:tav>
                                        <p:tav tm="11240">
                                          <p:val>
                                            <p:fltVal val="1.2353"/>
                                          </p:val>
                                        </p:tav>
                                        <p:tav tm="12360">
                                          <p:val>
                                            <p:fltVal val="1.647"/>
                                          </p:val>
                                        </p:tav>
                                        <p:tav tm="13480">
                                          <p:val>
                                            <p:fltVal val="2.0869"/>
                                          </p:val>
                                        </p:tav>
                                        <p:tav tm="14610">
                                          <p:val>
                                            <p:fltVal val="2.4538"/>
                                          </p:val>
                                        </p:tav>
                                        <p:tav tm="15730">
                                          <p:val>
                                            <p:fltVal val="2.7534"/>
                                          </p:val>
                                        </p:tav>
                                        <p:tav tm="16850">
                                          <p:val>
                                            <p:fltVal val="2.9876"/>
                                          </p:val>
                                        </p:tav>
                                        <p:tav tm="17980">
                                          <p:val>
                                            <p:fltVal val="3.1669"/>
                                          </p:val>
                                        </p:tav>
                                        <p:tav tm="19100">
                                          <p:val>
                                            <p:fltVal val="3.2996"/>
                                          </p:val>
                                        </p:tav>
                                        <p:tav tm="20220">
                                          <p:val>
                                            <p:fltVal val="3.3906"/>
                                          </p:val>
                                        </p:tav>
                                        <p:tav tm="21350">
                                          <p:val>
                                            <p:fltVal val="3.4488"/>
                                          </p:val>
                                        </p:tav>
                                        <p:tav tm="22470">
                                          <p:val>
                                            <p:fltVal val="3.4815"/>
                                          </p:val>
                                        </p:tav>
                                        <p:tav tm="23600">
                                          <p:val>
                                            <p:fltVal val="3.4961"/>
                                          </p:val>
                                        </p:tav>
                                        <p:tav tm="24720">
                                          <p:val>
                                            <p:fltVal val="3.4998"/>
                                          </p:val>
                                        </p:tav>
                                        <p:tav tm="25840">
                                          <p:val>
                                            <p:fltVal val="3.0301"/>
                                          </p:val>
                                        </p:tav>
                                        <p:tav tm="26970">
                                          <p:val>
                                            <p:fltVal val="0.9661"/>
                                          </p:val>
                                        </p:tav>
                                        <p:tav tm="28090">
                                          <p:val>
                                            <p:fltVal val="-2.1525"/>
                                          </p:val>
                                        </p:tav>
                                        <p:tav tm="29210">
                                          <p:val>
                                            <p:fltVal val="-6.1215"/>
                                          </p:val>
                                        </p:tav>
                                        <p:tav tm="30340">
                                          <p:val>
                                            <p:fltVal val="-10.8322"/>
                                          </p:val>
                                        </p:tav>
                                        <p:tav tm="31460">
                                          <p:val>
                                            <p:fltVal val="-16.2132"/>
                                          </p:val>
                                        </p:tav>
                                        <p:tav tm="32580">
                                          <p:val>
                                            <p:fltVal val="-22.2128"/>
                                          </p:val>
                                        </p:tav>
                                        <p:tav tm="33710">
                                          <p:val>
                                            <p:fltVal val="-28.7297"/>
                                          </p:val>
                                        </p:tav>
                                        <p:tav tm="34830">
                                          <p:val>
                                            <p:fltVal val="-35.8493"/>
                                          </p:val>
                                        </p:tav>
                                        <p:tav tm="35960">
                                          <p:val>
                                            <p:fltVal val="-43.4888"/>
                                          </p:val>
                                        </p:tav>
                                        <p:tav tm="37080">
                                          <p:val>
                                            <p:fltVal val="-51.6257"/>
                                          </p:val>
                                        </p:tav>
                                        <p:tav tm="38200">
                                          <p:val>
                                            <p:fltVal val="-60.2402"/>
                                          </p:val>
                                        </p:tav>
                                        <p:tav tm="39330">
                                          <p:val>
                                            <p:fltVal val="-69.3155"/>
                                          </p:val>
                                        </p:tav>
                                        <p:tav tm="40450">
                                          <p:val>
                                            <p:fltVal val="-78.8364"/>
                                          </p:val>
                                        </p:tav>
                                        <p:tav tm="41570">
                                          <p:val>
                                            <p:fltVal val="-88.6987"/>
                                          </p:val>
                                        </p:tav>
                                        <p:tav tm="42700">
                                          <p:val>
                                            <p:fltVal val="-99.0679"/>
                                          </p:val>
                                        </p:tav>
                                        <p:tav tm="43820">
                                          <p:val>
                                            <p:fltVal val="-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-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-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-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-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-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-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-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-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-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-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-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-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-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-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-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-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-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-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-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-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-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-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-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-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-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-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-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-363.345"/>
                                          </p:val>
                                        </p:tav>
                                        <p:tav tm="76400">
                                          <p:val>
                                            <p:fltVal val="-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-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-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-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-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-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-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-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-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-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-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-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-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-360"/>
                                          </p:val>
                                        </p:tav>
                                        <p:tav tm="92130">
                                          <p:val>
                                            <p:fltVal val="-360"/>
                                          </p:val>
                                        </p:tav>
                                        <p:tav tm="93260">
                                          <p:val>
                                            <p:fltVal val="-360"/>
                                          </p:val>
                                        </p:tav>
                                        <p:tav tm="94380">
                                          <p:val>
                                            <p:fltVal val="-360"/>
                                          </p:val>
                                        </p:tav>
                                        <p:tav tm="95510">
                                          <p:val>
                                            <p:fltVal val="-360"/>
                                          </p:val>
                                        </p:tav>
                                        <p:tav tm="96630">
                                          <p:val>
                                            <p:fltVal val="-360"/>
                                          </p:val>
                                        </p:tav>
                                        <p:tav tm="97750">
                                          <p:val>
                                            <p:fltVal val="-360"/>
                                          </p:val>
                                        </p:tav>
                                        <p:tav tm="98880">
                                          <p:val>
                                            <p:fltVal val="-360"/>
                                          </p:val>
                                        </p:tav>
                                        <p:tav tm="100000">
                                          <p:val>
                                            <p:fltVal val="-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4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</a:rPr>
              <a:t>“</a:t>
            </a:r>
            <a:r>
              <a:rPr lang="en-US" sz="3200" dirty="0" err="1">
                <a:solidFill>
                  <a:schemeClr val="bg2"/>
                </a:solidFill>
              </a:rPr>
              <a:t>txtContent</a:t>
            </a:r>
            <a:r>
              <a:rPr lang="en-US" sz="3200" dirty="0">
                <a:solidFill>
                  <a:schemeClr val="bg2"/>
                </a:solidFill>
              </a:rPr>
              <a:t>”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accent1"/>
                </a:solidFill>
              </a:rPr>
              <a:t>“@</a:t>
            </a:r>
            <a:r>
              <a:rPr lang="en-US" sz="3200" dirty="0" err="1">
                <a:solidFill>
                  <a:schemeClr val="accent1"/>
                </a:solidFill>
              </a:rPr>
              <a:t>currentField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1451191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99200" y="1851885"/>
            <a:ext cx="571690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Works great for </a:t>
            </a:r>
            <a:r>
              <a:rPr lang="en-US" sz="2400" dirty="0">
                <a:solidFill>
                  <a:srgbClr val="262626"/>
                </a:solidFill>
                <a:latin typeface="Segoe UI"/>
              </a:rPr>
              <a:t>simple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values (text, choice, yes/no, and numbers)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Type is respected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Dates should use one of the format operations: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toLocaleString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()”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– date and time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toLocaleDateString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()”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– just the date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toLocaleTimeString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()”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– just the time</a:t>
            </a:r>
            <a:endParaRPr lang="en-US" sz="2400" i="1" dirty="0">
              <a:solidFill>
                <a:srgbClr val="262626"/>
              </a:solidFill>
              <a:latin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i="1" dirty="0">
              <a:solidFill>
                <a:srgbClr val="262626"/>
              </a:solidFill>
              <a:latin typeface="Segoe U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62626"/>
                </a:solidFill>
                <a:latin typeface="Segoe UI"/>
              </a:rPr>
              <a:t>Always resolves to Title in view formatting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306D95-1AFB-4041-AB2C-4419DE4D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B16193-A896-49C9-8211-28264C639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>
                <a:solidFill>
                  <a:schemeClr val="bg2"/>
                </a:solidFill>
              </a:rPr>
              <a:t>Get the current item’s value</a:t>
            </a:r>
          </a:p>
        </p:txBody>
      </p:sp>
    </p:spTree>
    <p:extLst>
      <p:ext uri="{BB962C8B-B14F-4D97-AF65-F5344CB8AC3E}">
        <p14:creationId xmlns:p14="http://schemas.microsoft.com/office/powerpoint/2010/main" val="88365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/>
              <a:t>…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/>
                </a:solidFill>
              </a:rPr>
              <a:t>“</a:t>
            </a:r>
            <a:r>
              <a:rPr lang="en-US" sz="2800" dirty="0" err="1">
                <a:solidFill>
                  <a:schemeClr val="bg2"/>
                </a:solidFill>
              </a:rPr>
              <a:t>txtContent</a:t>
            </a:r>
            <a:r>
              <a:rPr lang="en-US" sz="2800" dirty="0">
                <a:solidFill>
                  <a:schemeClr val="bg2"/>
                </a:solidFill>
              </a:rPr>
              <a:t>”</a:t>
            </a:r>
            <a:r>
              <a:rPr lang="en-US" sz="2800" dirty="0"/>
              <a:t>: </a:t>
            </a:r>
            <a:r>
              <a:rPr lang="en-US" sz="2800" dirty="0">
                <a:solidFill>
                  <a:schemeClr val="accent1"/>
                </a:solidFill>
              </a:rPr>
              <a:t>“@</a:t>
            </a:r>
            <a:r>
              <a:rPr lang="en-US" sz="2800" dirty="0" err="1">
                <a:solidFill>
                  <a:schemeClr val="accent1"/>
                </a:solidFill>
              </a:rPr>
              <a:t>currentField.title</a:t>
            </a:r>
            <a:r>
              <a:rPr lang="en-US" sz="28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2212427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73440" y="2365131"/>
            <a:ext cx="5716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Can’t use “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directly, use dot-notation to get properties: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currentField.title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“@currentField.id”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currentField.email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currentField.sip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currentField.picture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EBA8FEB-9CCD-4D43-A7C5-70B4B3C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C67739-EBDD-42A4-B827-4C14E9DA9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current item’s 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D61D144-50F3-4C4F-80F3-37D2BE76A840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2"/>
                </a:solidFill>
              </a:rPr>
              <a:t>Person field props</a:t>
            </a:r>
          </a:p>
        </p:txBody>
      </p:sp>
    </p:spTree>
    <p:extLst>
      <p:ext uri="{BB962C8B-B14F-4D97-AF65-F5344CB8AC3E}">
        <p14:creationId xmlns:p14="http://schemas.microsoft.com/office/powerpoint/2010/main" val="167211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2813192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1140517-4048-4FAF-9C28-BCB4D1072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dirty="0"/>
              <a:t>…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2"/>
                </a:solidFill>
              </a:rPr>
              <a:t>“</a:t>
            </a:r>
            <a:r>
              <a:rPr lang="en-US" sz="2800" dirty="0" err="1">
                <a:solidFill>
                  <a:schemeClr val="bg2"/>
                </a:solidFill>
              </a:rPr>
              <a:t>txtContent</a:t>
            </a:r>
            <a:r>
              <a:rPr lang="en-US" sz="2800" dirty="0">
                <a:solidFill>
                  <a:schemeClr val="bg2"/>
                </a:solidFill>
              </a:rPr>
              <a:t>”</a:t>
            </a:r>
            <a:r>
              <a:rPr lang="en-US" sz="2800" dirty="0"/>
              <a:t>:     </a:t>
            </a:r>
          </a:p>
          <a:p>
            <a:pPr marL="0" indent="0">
              <a:buNone/>
            </a:pPr>
            <a:r>
              <a:rPr lang="en-US" sz="2800" dirty="0"/>
              <a:t>         </a:t>
            </a:r>
            <a:r>
              <a:rPr lang="en-US" sz="2800" dirty="0">
                <a:solidFill>
                  <a:schemeClr val="accent1"/>
                </a:solidFill>
              </a:rPr>
              <a:t> “@</a:t>
            </a:r>
            <a:r>
              <a:rPr lang="en-US" sz="2800" dirty="0" err="1">
                <a:solidFill>
                  <a:schemeClr val="accent1"/>
                </a:solidFill>
              </a:rPr>
              <a:t>currentField.lookupValue</a:t>
            </a:r>
            <a:r>
              <a:rPr lang="en-US" sz="28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036ED-2E87-4608-97A9-254B2D7B2141}"/>
              </a:ext>
            </a:extLst>
          </p:cNvPr>
          <p:cNvSpPr txBox="1"/>
          <p:nvPr/>
        </p:nvSpPr>
        <p:spPr>
          <a:xfrm>
            <a:off x="6273440" y="2365131"/>
            <a:ext cx="571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Can’t use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directly, use dot-notation to get properties: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currentField.lookupValue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currentField.lookupId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7C5AF89-8E1E-49EE-8C57-E6DF495C5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60E8D83-728E-4481-A970-E0B3A8BDE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current item’s 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C1A4B1-5D69-4F79-803A-325F5156AC05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D09EC8C-7FB3-40C5-9CEF-525857082E7C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2"/>
                </a:solidFill>
              </a:rPr>
              <a:t>Lookup field props</a:t>
            </a:r>
          </a:p>
        </p:txBody>
      </p:sp>
    </p:spTree>
    <p:extLst>
      <p:ext uri="{BB962C8B-B14F-4D97-AF65-F5344CB8AC3E}">
        <p14:creationId xmlns:p14="http://schemas.microsoft.com/office/powerpoint/2010/main" val="426488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3398008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6D5FFF-F191-4945-84F4-48BDFB6D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3E285D-AC0B-4996-AED2-66AD4C4E1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current item’s 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2758904-1C1A-4A9B-BCEB-2FA49FEA62E5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34108F-D685-4FAC-90A7-90071921CED5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Lookup field props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2F9BFCB-8C54-4594-A4B5-DC28C9E4FB3F}"/>
              </a:ext>
            </a:extLst>
          </p:cNvPr>
          <p:cNvSpPr txBox="1">
            <a:spLocks/>
          </p:cNvSpPr>
          <p:nvPr/>
        </p:nvSpPr>
        <p:spPr>
          <a:xfrm>
            <a:off x="302894" y="3509401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schemeClr val="bg2"/>
                </a:solidFill>
              </a:rPr>
              <a:t>Hyperlink field props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0A47837-5783-47E7-AFB6-11FACC392EE3}"/>
              </a:ext>
            </a:extLst>
          </p:cNvPr>
          <p:cNvSpPr txBox="1">
            <a:spLocks/>
          </p:cNvSpPr>
          <p:nvPr/>
        </p:nvSpPr>
        <p:spPr>
          <a:xfrm>
            <a:off x="6299200" y="190163"/>
            <a:ext cx="5716905" cy="18672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bg2"/>
                </a:solidFill>
              </a:rPr>
              <a:t>“</a:t>
            </a:r>
            <a:r>
              <a:rPr lang="en-US" sz="2800" dirty="0" err="1">
                <a:solidFill>
                  <a:schemeClr val="bg2"/>
                </a:solidFill>
              </a:rPr>
              <a:t>txtContent</a:t>
            </a:r>
            <a:r>
              <a:rPr lang="en-US" sz="2800" dirty="0">
                <a:solidFill>
                  <a:schemeClr val="bg2"/>
                </a:solidFill>
              </a:rPr>
              <a:t>”</a:t>
            </a:r>
            <a:r>
              <a:rPr lang="en-US" sz="2800" dirty="0"/>
              <a:t>: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         </a:t>
            </a:r>
            <a:r>
              <a:rPr lang="en-US" sz="2800" dirty="0">
                <a:solidFill>
                  <a:schemeClr val="accent1"/>
                </a:solidFill>
              </a:rPr>
              <a:t> “@</a:t>
            </a:r>
            <a:r>
              <a:rPr lang="en-US" sz="2800" dirty="0" err="1">
                <a:solidFill>
                  <a:schemeClr val="accent1"/>
                </a:solidFill>
              </a:rPr>
              <a:t>currentField.desc</a:t>
            </a:r>
            <a:r>
              <a:rPr lang="en-US" sz="28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648F4B-137A-4DCB-941A-AF9C0795A27A}"/>
              </a:ext>
            </a:extLst>
          </p:cNvPr>
          <p:cNvSpPr txBox="1"/>
          <p:nvPr/>
        </p:nvSpPr>
        <p:spPr>
          <a:xfrm>
            <a:off x="6273440" y="2365131"/>
            <a:ext cx="5716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Can use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directly AND dot-notation to get properties: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– URL value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currentField.desc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- Description</a:t>
            </a:r>
          </a:p>
        </p:txBody>
      </p:sp>
    </p:spTree>
    <p:extLst>
      <p:ext uri="{BB962C8B-B14F-4D97-AF65-F5344CB8AC3E}">
        <p14:creationId xmlns:p14="http://schemas.microsoft.com/office/powerpoint/2010/main" val="153768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</a:rPr>
              <a:t>“</a:t>
            </a:r>
            <a:r>
              <a:rPr lang="en-US" sz="3200" dirty="0" err="1">
                <a:solidFill>
                  <a:schemeClr val="bg2"/>
                </a:solidFill>
              </a:rPr>
              <a:t>txtContent</a:t>
            </a:r>
            <a:r>
              <a:rPr lang="en-US" sz="3200" dirty="0">
                <a:solidFill>
                  <a:schemeClr val="bg2"/>
                </a:solidFill>
              </a:rPr>
              <a:t>”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accent1"/>
                </a:solidFill>
              </a:rPr>
              <a:t>“[$Title]”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4035688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73440" y="2365131"/>
            <a:ext cx="57169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Wrap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internal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name in [$FIELD]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Access Person/Lookup/URL properties in same way as with 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currentField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“[$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Author.email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]”</a:t>
            </a:r>
          </a:p>
          <a:p>
            <a:pPr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	“[$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OtherListItem.lookupValue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]”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A6D5FFF-F191-4945-84F4-48BDFB6D2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C3E285D-AC0B-4996-AED2-66AD4C4E11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current item’s 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2758904-1C1A-4A9B-BCEB-2FA49FEA62E5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34108F-D685-4FAC-90A7-90071921CED5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Lookup field props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08B505-2033-4AC9-87F8-7F984064D59E}"/>
              </a:ext>
            </a:extLst>
          </p:cNvPr>
          <p:cNvSpPr txBox="1">
            <a:spLocks/>
          </p:cNvSpPr>
          <p:nvPr/>
        </p:nvSpPr>
        <p:spPr>
          <a:xfrm>
            <a:off x="321172" y="4105988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</a:rPr>
              <a:t>Other Fields</a:t>
            </a:r>
            <a:r>
              <a:rPr lang="en-US" sz="2400" dirty="0">
                <a:solidFill>
                  <a:schemeClr val="bg2"/>
                </a:solidFill>
              </a:rPr>
              <a:t> (same row)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2F9BFCB-8C54-4594-A4B5-DC28C9E4FB3F}"/>
              </a:ext>
            </a:extLst>
          </p:cNvPr>
          <p:cNvSpPr txBox="1">
            <a:spLocks/>
          </p:cNvSpPr>
          <p:nvPr/>
        </p:nvSpPr>
        <p:spPr>
          <a:xfrm>
            <a:off x="302894" y="3509401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Hyperlink field props</a:t>
            </a:r>
          </a:p>
        </p:txBody>
      </p:sp>
    </p:spTree>
    <p:extLst>
      <p:ext uri="{BB962C8B-B14F-4D97-AF65-F5344CB8AC3E}">
        <p14:creationId xmlns:p14="http://schemas.microsoft.com/office/powerpoint/2010/main" val="26277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</a:rPr>
              <a:t>“</a:t>
            </a:r>
            <a:r>
              <a:rPr lang="en-US" sz="3200" dirty="0" err="1">
                <a:solidFill>
                  <a:schemeClr val="bg2"/>
                </a:solidFill>
              </a:rPr>
              <a:t>txtContent</a:t>
            </a:r>
            <a:r>
              <a:rPr lang="en-US" sz="3200" dirty="0">
                <a:solidFill>
                  <a:schemeClr val="bg2"/>
                </a:solidFill>
              </a:rPr>
              <a:t>”</a:t>
            </a:r>
            <a:r>
              <a:rPr lang="en-US" sz="3200" dirty="0"/>
              <a:t>: </a:t>
            </a:r>
            <a:r>
              <a:rPr lang="en-US" sz="3200" dirty="0">
                <a:solidFill>
                  <a:schemeClr val="accent1"/>
                </a:solidFill>
              </a:rPr>
              <a:t>“@me”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4747583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73440" y="2365131"/>
            <a:ext cx="57169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“@me”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resolves to the current user’s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email address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“@now”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resolves to the date/time</a:t>
            </a:r>
            <a:b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 render </a:t>
            </a:r>
            <a:r>
              <a:rPr kumimoji="0" lang="en-US" i="1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(doesn’t keep getting evaluated)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37E225D-F45E-463D-B642-E48348A67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031A1B-BC80-4732-A962-B41562490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current item’s value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7B5A3CD-E30E-4DE6-942F-80E6E23F8625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E1E5BA-7CD1-4E02-AF33-092A040939DE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Lookup field props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CE871-73D2-4DA0-B722-C45C5E8AB4C1}"/>
              </a:ext>
            </a:extLst>
          </p:cNvPr>
          <p:cNvSpPr txBox="1">
            <a:spLocks/>
          </p:cNvSpPr>
          <p:nvPr/>
        </p:nvSpPr>
        <p:spPr>
          <a:xfrm>
            <a:off x="321172" y="4105988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Other Fields</a:t>
            </a:r>
            <a:r>
              <a:rPr lang="en-US" sz="2400" dirty="0"/>
              <a:t> (same row)</a:t>
            </a:r>
            <a:endParaRPr lang="en-US" sz="3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F3E6D9F-ECFC-4EBB-8465-39DCD2AFAD14}"/>
              </a:ext>
            </a:extLst>
          </p:cNvPr>
          <p:cNvSpPr txBox="1">
            <a:spLocks/>
          </p:cNvSpPr>
          <p:nvPr/>
        </p:nvSpPr>
        <p:spPr>
          <a:xfrm>
            <a:off x="302894" y="3509401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Hyperlink field props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092EA9-45AC-45F8-825E-DAC46D13D2EE}"/>
              </a:ext>
            </a:extLst>
          </p:cNvPr>
          <p:cNvSpPr txBox="1">
            <a:spLocks/>
          </p:cNvSpPr>
          <p:nvPr/>
        </p:nvSpPr>
        <p:spPr>
          <a:xfrm>
            <a:off x="321172" y="4712559"/>
            <a:ext cx="5424169" cy="1204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</a:rPr>
              <a:t>“@me”</a:t>
            </a:r>
          </a:p>
          <a:p>
            <a:r>
              <a:rPr lang="en-US" sz="3600" dirty="0">
                <a:solidFill>
                  <a:schemeClr val="bg2"/>
                </a:solidFill>
              </a:rPr>
              <a:t>“@now”</a:t>
            </a:r>
          </a:p>
        </p:txBody>
      </p:sp>
    </p:spTree>
    <p:extLst>
      <p:ext uri="{BB962C8B-B14F-4D97-AF65-F5344CB8AC3E}">
        <p14:creationId xmlns:p14="http://schemas.microsoft.com/office/powerpoint/2010/main" val="115768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4D38A-647C-494E-9440-C805BF960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73" y="-34977"/>
            <a:ext cx="5716905" cy="801388"/>
          </a:xfrm>
        </p:spPr>
        <p:txBody>
          <a:bodyPr>
            <a:normAutofit/>
          </a:bodyPr>
          <a:lstStyle/>
          <a:p>
            <a:r>
              <a:rPr lang="en-US" sz="4000" dirty="0"/>
              <a:t>Magic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E1C5-3723-4DA8-911C-7140393ED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200" y="190163"/>
            <a:ext cx="5716905" cy="186723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3200" dirty="0"/>
              <a:t>…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2"/>
                </a:solidFill>
              </a:rPr>
              <a:t>“</a:t>
            </a:r>
            <a:r>
              <a:rPr lang="en-US" sz="3200" dirty="0" err="1">
                <a:solidFill>
                  <a:schemeClr val="bg2"/>
                </a:solidFill>
              </a:rPr>
              <a:t>txtContent</a:t>
            </a:r>
            <a:r>
              <a:rPr lang="en-US" sz="3200" dirty="0">
                <a:solidFill>
                  <a:schemeClr val="bg2"/>
                </a:solidFill>
              </a:rPr>
              <a:t>”</a:t>
            </a:r>
            <a:r>
              <a:rPr lang="en-US" sz="3200" dirty="0"/>
              <a:t>: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</a:rPr>
              <a:t>	“@</a:t>
            </a:r>
            <a:r>
              <a:rPr lang="en-US" sz="3200" dirty="0" err="1">
                <a:solidFill>
                  <a:schemeClr val="accent1"/>
                </a:solidFill>
              </a:rPr>
              <a:t>window.innerHeight</a:t>
            </a:r>
            <a:r>
              <a:rPr lang="en-US" sz="3200" dirty="0">
                <a:solidFill>
                  <a:schemeClr val="accent1"/>
                </a:solidFill>
              </a:rPr>
              <a:t>”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3200" dirty="0"/>
              <a:t>…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661EDBF-5576-4BD2-98A8-FCA666F1E642}"/>
              </a:ext>
            </a:extLst>
          </p:cNvPr>
          <p:cNvSpPr/>
          <p:nvPr/>
        </p:nvSpPr>
        <p:spPr>
          <a:xfrm rot="16200000">
            <a:off x="5030512" y="5698081"/>
            <a:ext cx="923192" cy="8013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2EFED-EE1E-45DF-9B2A-ECE82B96FFC4}"/>
              </a:ext>
            </a:extLst>
          </p:cNvPr>
          <p:cNvSpPr txBox="1"/>
          <p:nvPr/>
        </p:nvSpPr>
        <p:spPr>
          <a:xfrm>
            <a:off x="6273440" y="2365131"/>
            <a:ext cx="57169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“@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window.innerHeight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resolves to a </a:t>
            </a:r>
            <a:r>
              <a:rPr lang="en-US" sz="2400" dirty="0">
                <a:solidFill>
                  <a:srgbClr val="262626"/>
                </a:solidFill>
              </a:rPr>
              <a:t>number equal to the </a:t>
            </a:r>
            <a:r>
              <a:rPr lang="en-US" sz="2400" b="1" dirty="0">
                <a:solidFill>
                  <a:srgbClr val="262626"/>
                </a:solidFill>
              </a:rPr>
              <a:t>height</a:t>
            </a:r>
            <a:r>
              <a:rPr lang="en-US" sz="2400" dirty="0">
                <a:solidFill>
                  <a:srgbClr val="262626"/>
                </a:solidFill>
              </a:rPr>
              <a:t> of the browser window (in pixels) </a:t>
            </a:r>
            <a:r>
              <a:rPr lang="en-US" sz="2400" b="1" dirty="0">
                <a:solidFill>
                  <a:srgbClr val="262626"/>
                </a:solidFill>
              </a:rPr>
              <a:t>at render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“@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window.innerWidth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” </a:t>
            </a:r>
            <a:r>
              <a:rPr lang="en-US" sz="2400" dirty="0">
                <a:solidFill>
                  <a:srgbClr val="262626"/>
                </a:solidFill>
              </a:rPr>
              <a:t>resolves to a number equal to the </a:t>
            </a:r>
            <a:r>
              <a:rPr lang="en-US" sz="2400" b="1" dirty="0">
                <a:solidFill>
                  <a:srgbClr val="262626"/>
                </a:solidFill>
              </a:rPr>
              <a:t>width</a:t>
            </a:r>
            <a:r>
              <a:rPr lang="en-US" sz="2400" dirty="0">
                <a:solidFill>
                  <a:srgbClr val="262626"/>
                </a:solidFill>
              </a:rPr>
              <a:t> of the browser window (in pixels) </a:t>
            </a:r>
            <a:r>
              <a:rPr lang="en-US" sz="2400" b="1" dirty="0">
                <a:solidFill>
                  <a:srgbClr val="262626"/>
                </a:solidFill>
              </a:rPr>
              <a:t>at render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250A22-FAAF-45E3-8476-A4EE5F3FFA40}"/>
              </a:ext>
            </a:extLst>
          </p:cNvPr>
          <p:cNvSpPr txBox="1">
            <a:spLocks/>
          </p:cNvSpPr>
          <p:nvPr/>
        </p:nvSpPr>
        <p:spPr>
          <a:xfrm>
            <a:off x="321173" y="2310056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Person field props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D386B8-9437-4400-8EBF-4F29338D1590}"/>
              </a:ext>
            </a:extLst>
          </p:cNvPr>
          <p:cNvSpPr txBox="1">
            <a:spLocks/>
          </p:cNvSpPr>
          <p:nvPr/>
        </p:nvSpPr>
        <p:spPr>
          <a:xfrm>
            <a:off x="321172" y="2911635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Lookup field props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1323E4-E002-42B7-9588-1E0714D420A7}"/>
              </a:ext>
            </a:extLst>
          </p:cNvPr>
          <p:cNvSpPr txBox="1">
            <a:spLocks/>
          </p:cNvSpPr>
          <p:nvPr/>
        </p:nvSpPr>
        <p:spPr>
          <a:xfrm>
            <a:off x="321172" y="4105988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Other Fields</a:t>
            </a:r>
            <a:r>
              <a:rPr lang="en-US" sz="2400" dirty="0"/>
              <a:t> (same row)</a:t>
            </a:r>
            <a:endParaRPr lang="en-US" sz="3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DD8C6B-9CAC-4B90-A5A5-63FF0AB72493}"/>
              </a:ext>
            </a:extLst>
          </p:cNvPr>
          <p:cNvSpPr txBox="1">
            <a:spLocks/>
          </p:cNvSpPr>
          <p:nvPr/>
        </p:nvSpPr>
        <p:spPr>
          <a:xfrm>
            <a:off x="302894" y="3509401"/>
            <a:ext cx="5424169" cy="601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Hyperlink field props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A4715E8-CE57-4BBF-8389-482EBDF7477C}"/>
              </a:ext>
            </a:extLst>
          </p:cNvPr>
          <p:cNvSpPr txBox="1">
            <a:spLocks/>
          </p:cNvSpPr>
          <p:nvPr/>
        </p:nvSpPr>
        <p:spPr>
          <a:xfrm>
            <a:off x="321172" y="4712559"/>
            <a:ext cx="5424169" cy="1204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“@me”</a:t>
            </a:r>
          </a:p>
          <a:p>
            <a:r>
              <a:rPr lang="en-US" sz="3600" dirty="0"/>
              <a:t>“@now”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BE6C2F-BA2C-4222-AA8D-6941DD552E70}"/>
              </a:ext>
            </a:extLst>
          </p:cNvPr>
          <p:cNvSpPr txBox="1">
            <a:spLocks/>
          </p:cNvSpPr>
          <p:nvPr/>
        </p:nvSpPr>
        <p:spPr>
          <a:xfrm>
            <a:off x="321172" y="5780180"/>
            <a:ext cx="5424169" cy="664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2"/>
                </a:solidFill>
              </a:rPr>
              <a:t>“@window”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13739C-2057-448A-8EC1-6B9189EFA05B}"/>
              </a:ext>
            </a:extLst>
          </p:cNvPr>
          <p:cNvSpPr/>
          <p:nvPr/>
        </p:nvSpPr>
        <p:spPr>
          <a:xfrm>
            <a:off x="5528772" y="6418857"/>
            <a:ext cx="433137" cy="2167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5FC9BA-1423-4FF0-9754-D23874335396}"/>
              </a:ext>
            </a:extLst>
          </p:cNvPr>
          <p:cNvSpPr txBox="1"/>
          <p:nvPr/>
        </p:nvSpPr>
        <p:spPr>
          <a:xfrm>
            <a:off x="7161206" y="5182246"/>
            <a:ext cx="3941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</a:rPr>
              <a:t>These do NOT update as the window resizes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8DAC194-6A65-42C5-8DDC-E7FF651A63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766411"/>
            <a:ext cx="5424169" cy="1543645"/>
          </a:xfrm>
        </p:spPr>
        <p:txBody>
          <a:bodyPr>
            <a:normAutofit/>
          </a:bodyPr>
          <a:lstStyle/>
          <a:p>
            <a:r>
              <a:rPr lang="en-US" sz="3600" dirty="0"/>
              <a:t>“@</a:t>
            </a:r>
            <a:r>
              <a:rPr lang="en-US" sz="3600" dirty="0" err="1"/>
              <a:t>currentField</a:t>
            </a:r>
            <a:r>
              <a:rPr lang="en-US" sz="3600" dirty="0"/>
              <a:t>”</a:t>
            </a:r>
          </a:p>
          <a:p>
            <a:pPr lvl="1"/>
            <a:r>
              <a:rPr lang="en-US" sz="3200" dirty="0"/>
              <a:t>Get the current item’s value</a:t>
            </a:r>
          </a:p>
        </p:txBody>
      </p:sp>
    </p:spTree>
    <p:extLst>
      <p:ext uri="{BB962C8B-B14F-4D97-AF65-F5344CB8AC3E}">
        <p14:creationId xmlns:p14="http://schemas.microsoft.com/office/powerpoint/2010/main" val="340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5929932"/>
              </p:ext>
            </p:extLst>
          </p:nvPr>
        </p:nvGraphicFramePr>
        <p:xfrm>
          <a:off x="303213" y="1214438"/>
          <a:ext cx="11585574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441873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0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D0B83E-70B6-4FBC-BBFB-11FB3483B35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54141" y="4136679"/>
            <a:ext cx="4510355" cy="7334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@theChrisKent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6D5D95-C18E-46C6-9AC0-0A0E5F6A9F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21287540">
            <a:off x="7850152" y="4682493"/>
            <a:ext cx="2189725" cy="80168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Print" panose="02000600000000000000" pitchFamily="2" charset="0"/>
              </a:rPr>
              <a:t>“Me”</a:t>
            </a:r>
          </a:p>
        </p:txBody>
      </p:sp>
      <p:pic>
        <p:nvPicPr>
          <p:cNvPr id="6" name="Picture 5" descr="Incredibly Handsome Man">
            <a:extLst>
              <a:ext uri="{FF2B5EF4-FFF2-40B4-BE49-F238E27FC236}">
                <a16:creationId xmlns:a16="http://schemas.microsoft.com/office/drawing/2014/main" id="{A5979121-E7A9-4BE3-BAF1-54F013B0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73" y="1137878"/>
            <a:ext cx="3143892" cy="30975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2" descr="http://cdn.madeby.hm/img/twitter-bird-white-on-blue-xl.png">
            <a:extLst>
              <a:ext uri="{FF2B5EF4-FFF2-40B4-BE49-F238E27FC236}">
                <a16:creationId xmlns:a16="http://schemas.microsoft.com/office/drawing/2014/main" id="{6A5D6851-EA20-47BF-8F67-1C36FF1A6C2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67" b="76267" l="33667" r="65567">
                        <a14:foregroundMark x1="34967" y1="31667" x2="34967" y2="31667"/>
                        <a14:foregroundMark x1="35533" y1="26600" x2="36133" y2="33133"/>
                        <a14:foregroundMark x1="56667" y1="25533" x2="56667" y2="25533"/>
                        <a14:foregroundMark x1="39133" y1="73800" x2="39133" y2="73800"/>
                        <a14:foregroundMark x1="45200" y1="76267" x2="45200" y2="76267"/>
                        <a14:foregroundMark x1="34833" y1="71733" x2="34833" y2="71733"/>
                        <a14:foregroundMark x1="33667" y1="71067" x2="33667" y2="71067"/>
                        <a14:foregroundMark x1="65267" y1="25800" x2="65267" y2="25800"/>
                        <a14:foregroundMark x1="65600" y1="30867" x2="65600" y2="30867"/>
                        <a14:foregroundMark x1="65400" y1="24600" x2="65400" y2="24600"/>
                        <a14:foregroundMark x1="56533" y1="23867" x2="56533" y2="23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1485" r="32227" b="20477"/>
          <a:stretch/>
        </p:blipFill>
        <p:spPr bwMode="auto">
          <a:xfrm>
            <a:off x="555555" y="4194726"/>
            <a:ext cx="761488" cy="6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Line Arrow: Clockwise curve">
            <a:extLst>
              <a:ext uri="{FF2B5EF4-FFF2-40B4-BE49-F238E27FC236}">
                <a16:creationId xmlns:a16="http://schemas.microsoft.com/office/drawing/2014/main" id="{74567391-1DD3-437D-9EE0-42B71DCC8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86320">
            <a:off x="7224093" y="4493945"/>
            <a:ext cx="795248" cy="795248"/>
          </a:xfrm>
          <a:prstGeom prst="rect">
            <a:avLst/>
          </a:prstGeom>
        </p:spPr>
      </p:pic>
      <p:pic>
        <p:nvPicPr>
          <p:cNvPr id="18" name="Graphic 17" descr="Newspaper">
            <a:extLst>
              <a:ext uri="{FF2B5EF4-FFF2-40B4-BE49-F238E27FC236}">
                <a16:creationId xmlns:a16="http://schemas.microsoft.com/office/drawing/2014/main" id="{113D147C-2272-44BC-8B2F-06EC94398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099" y="5200650"/>
            <a:ext cx="914400" cy="914400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BFDD5A1-1724-4AAA-88C2-EF2B287408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22" y="0"/>
            <a:ext cx="1197903" cy="1896680"/>
          </a:xfrm>
          <a:prstGeom prst="rect">
            <a:avLst/>
          </a:prstGeom>
        </p:spPr>
      </p:pic>
      <p:pic>
        <p:nvPicPr>
          <p:cNvPr id="8" name="Graphic 7" descr="Map with pin">
            <a:extLst>
              <a:ext uri="{FF2B5EF4-FFF2-40B4-BE49-F238E27FC236}">
                <a16:creationId xmlns:a16="http://schemas.microsoft.com/office/drawing/2014/main" id="{CDFF19D5-4103-4BF0-BCDE-3562D99016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9099" y="285750"/>
            <a:ext cx="914400" cy="914400"/>
          </a:xfrm>
          <a:prstGeom prst="rect">
            <a:avLst/>
          </a:prstGeom>
        </p:spPr>
      </p:pic>
      <p:pic>
        <p:nvPicPr>
          <p:cNvPr id="11" name="Graphic 10" descr="Hamster">
            <a:extLst>
              <a:ext uri="{FF2B5EF4-FFF2-40B4-BE49-F238E27FC236}">
                <a16:creationId xmlns:a16="http://schemas.microsoft.com/office/drawing/2014/main" id="{116791E3-2DF1-4CDB-94DD-74F241AD7C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9099" y="2891734"/>
            <a:ext cx="914400" cy="914400"/>
          </a:xfrm>
          <a:prstGeom prst="rect">
            <a:avLst/>
          </a:prstGeom>
        </p:spPr>
      </p:pic>
      <p:pic>
        <p:nvPicPr>
          <p:cNvPr id="14" name="Graphic 13" descr="Heart">
            <a:extLst>
              <a:ext uri="{FF2B5EF4-FFF2-40B4-BE49-F238E27FC236}">
                <a16:creationId xmlns:a16="http://schemas.microsoft.com/office/drawing/2014/main" id="{E57B6C6F-8A91-47EA-A779-36EE280D74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9099" y="1588742"/>
            <a:ext cx="914400" cy="914400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2E0DE1B-726D-4E9C-B124-19A3E80436DC}"/>
              </a:ext>
            </a:extLst>
          </p:cNvPr>
          <p:cNvSpPr txBox="1">
            <a:spLocks/>
          </p:cNvSpPr>
          <p:nvPr/>
        </p:nvSpPr>
        <p:spPr>
          <a:xfrm>
            <a:off x="1654141" y="5291137"/>
            <a:ext cx="4510355" cy="7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theChrisKent.com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99D58F-48A2-4AD2-8F14-61D870094DF9}"/>
              </a:ext>
            </a:extLst>
          </p:cNvPr>
          <p:cNvGrpSpPr/>
          <p:nvPr/>
        </p:nvGrpSpPr>
        <p:grpSpPr>
          <a:xfrm>
            <a:off x="1659277" y="2927558"/>
            <a:ext cx="3143892" cy="857138"/>
            <a:chOff x="1767156" y="2938574"/>
            <a:chExt cx="3143892" cy="8571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3720CB-371A-406C-B3BD-DA3E0F55B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6202" y="2938574"/>
              <a:ext cx="1222005" cy="431650"/>
            </a:xfrm>
            <a:prstGeom prst="rect">
              <a:avLst/>
            </a:prstGeom>
          </p:spPr>
        </p:pic>
        <p:sp>
          <p:nvSpPr>
            <p:cNvPr id="21" name="Content Placeholder 4">
              <a:extLst>
                <a:ext uri="{FF2B5EF4-FFF2-40B4-BE49-F238E27FC236}">
                  <a16:creationId xmlns:a16="http://schemas.microsoft.com/office/drawing/2014/main" id="{C3DC4A20-023F-4F27-82A9-147667AC3685}"/>
                </a:ext>
              </a:extLst>
            </p:cNvPr>
            <p:cNvSpPr txBox="1">
              <a:spLocks/>
            </p:cNvSpPr>
            <p:nvPr/>
          </p:nvSpPr>
          <p:spPr>
            <a:xfrm>
              <a:off x="1767156" y="3429000"/>
              <a:ext cx="3143892" cy="3667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marL="347663" indent="-347663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48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12620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7192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2176463" indent="-347663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Office 365 Practice Lead</a:t>
              </a:r>
            </a:p>
          </p:txBody>
        </p:sp>
      </p:grp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E94EDF24-42BC-46EB-9D33-6E205F1FCA86}"/>
              </a:ext>
            </a:extLst>
          </p:cNvPr>
          <p:cNvSpPr txBox="1">
            <a:spLocks/>
          </p:cNvSpPr>
          <p:nvPr/>
        </p:nvSpPr>
        <p:spPr>
          <a:xfrm>
            <a:off x="1652190" y="444250"/>
            <a:ext cx="4510355" cy="73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7663" indent="-3476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2620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7192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176463" indent="-3476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Indianapolis, IN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3B7DEA9F-F212-4048-91CD-A7C5037A84F3}"/>
              </a:ext>
            </a:extLst>
          </p:cNvPr>
          <p:cNvSpPr txBox="1">
            <a:spLocks/>
          </p:cNvSpPr>
          <p:nvPr/>
        </p:nvSpPr>
        <p:spPr>
          <a:xfrm rot="439260">
            <a:off x="10634470" y="2121190"/>
            <a:ext cx="1618425" cy="80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+mj-ea"/>
                <a:cs typeface="+mj-cs"/>
              </a:rPr>
              <a:t>Office Development</a:t>
            </a:r>
          </a:p>
        </p:txBody>
      </p:sp>
      <p:pic>
        <p:nvPicPr>
          <p:cNvPr id="31" name="Graphic 30" descr="Line Arrow: Slight curve">
            <a:extLst>
              <a:ext uri="{FF2B5EF4-FFF2-40B4-BE49-F238E27FC236}">
                <a16:creationId xmlns:a16="http://schemas.microsoft.com/office/drawing/2014/main" id="{D02A6F84-9A91-4A44-B5B5-6DF7FD0ABFE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6578978">
            <a:off x="11686882" y="1998025"/>
            <a:ext cx="480161" cy="48016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8A46201-88F6-4E31-A99F-D1A70A2B44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445370" y="5555443"/>
            <a:ext cx="1746629" cy="873315"/>
          </a:xfrm>
          <a:prstGeom prst="rect">
            <a:avLst/>
          </a:prstGeom>
        </p:spPr>
      </p:pic>
      <p:sp>
        <p:nvSpPr>
          <p:cNvPr id="32" name="Title 3">
            <a:extLst>
              <a:ext uri="{FF2B5EF4-FFF2-40B4-BE49-F238E27FC236}">
                <a16:creationId xmlns:a16="http://schemas.microsoft.com/office/drawing/2014/main" id="{2CE8DD22-0E77-4648-8138-A14AF400CF33}"/>
              </a:ext>
            </a:extLst>
          </p:cNvPr>
          <p:cNvSpPr txBox="1">
            <a:spLocks/>
          </p:cNvSpPr>
          <p:nvPr/>
        </p:nvSpPr>
        <p:spPr>
          <a:xfrm rot="20912100">
            <a:off x="10507971" y="4469261"/>
            <a:ext cx="1711419" cy="80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+mj-ea"/>
                <a:cs typeface="+mj-cs"/>
              </a:rPr>
              <a:t>Member of the Core Team</a:t>
            </a:r>
          </a:p>
        </p:txBody>
      </p:sp>
      <p:pic>
        <p:nvPicPr>
          <p:cNvPr id="33" name="Graphic 32" descr="Line Arrow: Slight curve">
            <a:extLst>
              <a:ext uri="{FF2B5EF4-FFF2-40B4-BE49-F238E27FC236}">
                <a16:creationId xmlns:a16="http://schemas.microsoft.com/office/drawing/2014/main" id="{2200C44C-06CC-41D8-8B47-FFF3F8894D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6050854">
            <a:off x="10433255" y="5011535"/>
            <a:ext cx="480161" cy="48016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4988523-2A2E-4F21-A84D-924E81C13E27}"/>
              </a:ext>
            </a:extLst>
          </p:cNvPr>
          <p:cNvGrpSpPr/>
          <p:nvPr/>
        </p:nvGrpSpPr>
        <p:grpSpPr>
          <a:xfrm>
            <a:off x="1659277" y="1478295"/>
            <a:ext cx="4457982" cy="1097280"/>
            <a:chOff x="1548790" y="2824228"/>
            <a:chExt cx="4457982" cy="1097280"/>
          </a:xfrm>
        </p:grpSpPr>
        <p:pic>
          <p:nvPicPr>
            <p:cNvPr id="7" name="Picture 6" descr="A young boy sitting at a table eating food&#10;&#10;Description generated with high confidence">
              <a:extLst>
                <a:ext uri="{FF2B5EF4-FFF2-40B4-BE49-F238E27FC236}">
                  <a16:creationId xmlns:a16="http://schemas.microsoft.com/office/drawing/2014/main" id="{B97D564B-77A9-40A8-A348-700CBE26B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28155" y="2825653"/>
              <a:ext cx="1097280" cy="109443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11" descr="A person standing next to a body of water&#10;&#10;Description generated with very high confidence">
              <a:extLst>
                <a:ext uri="{FF2B5EF4-FFF2-40B4-BE49-F238E27FC236}">
                  <a16:creationId xmlns:a16="http://schemas.microsoft.com/office/drawing/2014/main" id="{63F2DDFF-E635-43C1-A12D-B5FD062B6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9492" y="2824228"/>
              <a:ext cx="1097280" cy="10972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 descr="A person riding on top of a rock&#10;&#10;Description generated with high confidence">
              <a:extLst>
                <a:ext uri="{FF2B5EF4-FFF2-40B4-BE49-F238E27FC236}">
                  <a16:creationId xmlns:a16="http://schemas.microsoft.com/office/drawing/2014/main" id="{4FF8DBF4-9E39-425E-A52C-079B07370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66815" y="2824228"/>
              <a:ext cx="1101298" cy="10972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34" name="Picture 33" descr="A group of people posing for the camera&#10;&#10;Description generated with very high confidence">
              <a:extLst>
                <a:ext uri="{FF2B5EF4-FFF2-40B4-BE49-F238E27FC236}">
                  <a16:creationId xmlns:a16="http://schemas.microsoft.com/office/drawing/2014/main" id="{CE1F7D7B-28A1-4414-A7DB-5539BB868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48790" y="2824228"/>
              <a:ext cx="1037985" cy="109728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8289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" fill="hold">
                                          <p:stCondLst>
                                            <p:cond delay="2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" fill="hold">
                                          <p:stCondLst>
                                            <p:cond delay="5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/>
      <p:bldP spid="20" grpId="0"/>
      <p:bldP spid="22" grpId="0"/>
      <p:bldP spid="30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698792"/>
              </p:ext>
            </p:extLst>
          </p:nvPr>
        </p:nvGraphicFramePr>
        <p:xfrm>
          <a:off x="303213" y="1214438"/>
          <a:ext cx="11585574" cy="1381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6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108094"/>
              </p:ext>
            </p:extLst>
          </p:nvPr>
        </p:nvGraphicFramePr>
        <p:xfrm>
          <a:off x="303213" y="1214438"/>
          <a:ext cx="11585574" cy="202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455742"/>
              </p:ext>
            </p:extLst>
          </p:nvPr>
        </p:nvGraphicFramePr>
        <p:xfrm>
          <a:off x="303213" y="1214438"/>
          <a:ext cx="11585574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@now, @me, window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Full context!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4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31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890531"/>
              </p:ext>
            </p:extLst>
          </p:nvPr>
        </p:nvGraphicFramePr>
        <p:xfrm>
          <a:off x="303213" y="1214438"/>
          <a:ext cx="11585574" cy="350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@now, @me, window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Full context!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7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 CSS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Nope, limited subset &amp; inline 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0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48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13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CD1D7-BECE-4189-B24E-3593E497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Formatting vs Field Customizer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77C2F6-E35E-4944-B295-62F8A2CBAC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954869"/>
              </p:ext>
            </p:extLst>
          </p:nvPr>
        </p:nvGraphicFramePr>
        <p:xfrm>
          <a:off x="303213" y="1214438"/>
          <a:ext cx="11585574" cy="4246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1858">
                  <a:extLst>
                    <a:ext uri="{9D8B030D-6E8A-4147-A177-3AD203B41FA5}">
                      <a16:colId xmlns:a16="http://schemas.microsoft.com/office/drawing/2014/main" val="2655996442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3205327197"/>
                    </a:ext>
                  </a:extLst>
                </a:gridCol>
                <a:gridCol w="3861858">
                  <a:extLst>
                    <a:ext uri="{9D8B030D-6E8A-4147-A177-3AD203B41FA5}">
                      <a16:colId xmlns:a16="http://schemas.microsoft.com/office/drawing/2014/main" val="41136228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 Formatting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Field Customizer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0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Conditional Formatting based on item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029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links (no script)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Any type of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Visualizations (HTML &amp; Styles)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Whatever!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060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Page 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@now, @me, window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Full context!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574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 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7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 CSS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Nope, limited subset &amp; inline styles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10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Go for it!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348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Developer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“No”</a:t>
                      </a:r>
                      <a:endParaRPr lang="en-US" b="1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946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Solution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</a:rPr>
                        <a:t>Nope!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2"/>
                          </a:solidFill>
                        </a:rPr>
                        <a:t>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8765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999038E-A88F-4FEE-8D0A-F7D0A4E2BA22}"/>
              </a:ext>
            </a:extLst>
          </p:cNvPr>
          <p:cNvSpPr txBox="1"/>
          <p:nvPr/>
        </p:nvSpPr>
        <p:spPr>
          <a:xfrm>
            <a:off x="302894" y="5660136"/>
            <a:ext cx="11585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+mj-lt"/>
              </a:rPr>
              <a:t>Use Column Formatting when possible, but know it’s limits</a:t>
            </a:r>
          </a:p>
        </p:txBody>
      </p:sp>
      <p:pic>
        <p:nvPicPr>
          <p:cNvPr id="23" name="Graphic 22" descr="Star">
            <a:extLst>
              <a:ext uri="{FF2B5EF4-FFF2-40B4-BE49-F238E27FC236}">
                <a16:creationId xmlns:a16="http://schemas.microsoft.com/office/drawing/2014/main" id="{697A22B9-A6BE-46F5-8F11-D5C87F977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5875" y="5048233"/>
            <a:ext cx="413085" cy="4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0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084A32DF-8669-4E09-9C5E-2D6B6775A18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D7393-42A9-4A81-9624-75526E868F9F}"/>
              </a:ext>
            </a:extLst>
          </p:cNvPr>
          <p:cNvSpPr txBox="1"/>
          <p:nvPr/>
        </p:nvSpPr>
        <p:spPr>
          <a:xfrm>
            <a:off x="5396564" y="213360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 Formatting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A2468F-497D-43D3-A2CB-ACC71868E7C2}"/>
              </a:ext>
            </a:extLst>
          </p:cNvPr>
          <p:cNvSpPr txBox="1"/>
          <p:nvPr/>
        </p:nvSpPr>
        <p:spPr>
          <a:xfrm>
            <a:off x="5990122" y="1012329"/>
            <a:ext cx="62018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String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Custom Date Formats or Date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</a:t>
            </a:r>
            <a:r>
              <a:rPr lang="en-US" sz="2400" dirty="0" err="1">
                <a:solidFill>
                  <a:schemeClr val="bg1"/>
                </a:solidFill>
              </a:rPr>
              <a:t>viewbox</a:t>
            </a:r>
            <a:r>
              <a:rPr lang="en-US" sz="2400" dirty="0">
                <a:solidFill>
                  <a:schemeClr val="bg1"/>
                </a:solidFill>
              </a:rPr>
              <a:t> attribute for SVG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Unable to use parenthesis in style props (except for </a:t>
            </a:r>
            <a:r>
              <a:rPr lang="en-US" sz="2400" dirty="0" err="1">
                <a:solidFill>
                  <a:schemeClr val="bg1"/>
                </a:solidFill>
              </a:rPr>
              <a:t>rgba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Gradients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image backgrounds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Absolute links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 access to key URLs like </a:t>
            </a:r>
            <a:r>
              <a:rPr lang="en-US" sz="2400" dirty="0" err="1">
                <a:solidFill>
                  <a:schemeClr val="bg1"/>
                </a:solidFill>
              </a:rPr>
              <a:t>AbsoluteUrl</a:t>
            </a:r>
            <a:r>
              <a:rPr lang="en-US" sz="2400" dirty="0">
                <a:solidFill>
                  <a:schemeClr val="bg1"/>
                </a:solidFill>
              </a:rPr>
              <a:t> or </a:t>
            </a:r>
            <a:r>
              <a:rPr lang="en-US" sz="2400" dirty="0" err="1">
                <a:solidFill>
                  <a:schemeClr val="bg1"/>
                </a:solidFill>
              </a:rPr>
              <a:t>ServerRelativeUrl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Numbers are floats and you can’t round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Unable to determine Row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Rows are always stacked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OOTB User Interface is terrible</a:t>
            </a:r>
          </a:p>
        </p:txBody>
      </p:sp>
    </p:spTree>
    <p:extLst>
      <p:ext uri="{BB962C8B-B14F-4D97-AF65-F5344CB8AC3E}">
        <p14:creationId xmlns:p14="http://schemas.microsoft.com/office/powerpoint/2010/main" val="35632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ooden bench sitting in the grass&#10;&#10;Description generated with high confidence">
            <a:extLst>
              <a:ext uri="{FF2B5EF4-FFF2-40B4-BE49-F238E27FC236}">
                <a16:creationId xmlns:a16="http://schemas.microsoft.com/office/drawing/2014/main" id="{6FDB7F0A-82C8-4F65-A5E1-E8441EDD88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00" t="19835" b="1401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Moon 3">
            <a:extLst>
              <a:ext uri="{FF2B5EF4-FFF2-40B4-BE49-F238E27FC236}">
                <a16:creationId xmlns:a16="http://schemas.microsoft.com/office/drawing/2014/main" id="{9F578EC2-85FC-4CD8-8488-1BBE803D0DCC}"/>
              </a:ext>
            </a:extLst>
          </p:cNvPr>
          <p:cNvSpPr/>
          <p:nvPr/>
        </p:nvSpPr>
        <p:spPr>
          <a:xfrm rot="15554505">
            <a:off x="2795156" y="1526333"/>
            <a:ext cx="196781" cy="833533"/>
          </a:xfrm>
          <a:prstGeom prst="moon">
            <a:avLst/>
          </a:prstGeom>
          <a:solidFill>
            <a:srgbClr val="1E1B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28239-BA16-4656-B47C-A73967A954C3}"/>
              </a:ext>
            </a:extLst>
          </p:cNvPr>
          <p:cNvSpPr txBox="1"/>
          <p:nvPr/>
        </p:nvSpPr>
        <p:spPr>
          <a:xfrm>
            <a:off x="5396564" y="213360"/>
            <a:ext cx="569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List Formatting Awesomeness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AFACE-2C23-41CA-BF49-44F4F0B3CC2A}"/>
              </a:ext>
            </a:extLst>
          </p:cNvPr>
          <p:cNvSpPr txBox="1"/>
          <p:nvPr/>
        </p:nvSpPr>
        <p:spPr>
          <a:xfrm>
            <a:off x="5990122" y="1012329"/>
            <a:ext cx="620187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Quick &amp; “easy” visualizations that can have a significant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Site Column integration provides centralized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Text based config (easy source control)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NO Solution Package deployment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 be applied by Site Designers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Supported in Site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PnP List Formatter fills the UI gap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982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36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84541-4CE6-4642-B106-1B7C51F9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8" y="434456"/>
            <a:ext cx="1754700" cy="3339169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857EBF02-DDE6-410E-83DB-303F23B1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4" y="4254483"/>
            <a:ext cx="2401389" cy="240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77FB1C09-8003-4874-88A7-1841AD26AA25}"/>
              </a:ext>
            </a:extLst>
          </p:cNvPr>
          <p:cNvSpPr/>
          <p:nvPr/>
        </p:nvSpPr>
        <p:spPr>
          <a:xfrm rot="533121">
            <a:off x="1941835" y="1677583"/>
            <a:ext cx="3545924" cy="2828574"/>
          </a:xfrm>
          <a:prstGeom prst="cloudCallout">
            <a:avLst>
              <a:gd name="adj1" fmla="val -14492"/>
              <a:gd name="adj2" fmla="val 6664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8C433-0A73-4AC7-98BE-28E0C75CD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0"/>
          <a:stretch/>
        </p:blipFill>
        <p:spPr>
          <a:xfrm>
            <a:off x="6679956" y="269990"/>
            <a:ext cx="4151270" cy="3193346"/>
          </a:xfrm>
          <a:prstGeom prst="rect">
            <a:avLst/>
          </a:prstGeom>
        </p:spPr>
      </p:pic>
      <p:pic>
        <p:nvPicPr>
          <p:cNvPr id="1028" name="Picture 4" descr="C:\Users\ckent\AppData\Local\Temp\SNAGHTML21aef6b2.PNG">
            <a:extLst>
              <a:ext uri="{FF2B5EF4-FFF2-40B4-BE49-F238E27FC236}">
                <a16:creationId xmlns:a16="http://schemas.microsoft.com/office/drawing/2014/main" id="{EDE33992-C9F9-4BE2-954C-584F0FA9B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27" y="4676954"/>
            <a:ext cx="4678900" cy="15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34FF7-10DA-409C-B22F-C077505D0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5963">
            <a:off x="3227355" y="2063102"/>
            <a:ext cx="975445" cy="1935648"/>
          </a:xfrm>
          <a:prstGeom prst="rect">
            <a:avLst/>
          </a:prstGeom>
        </p:spPr>
      </p:pic>
      <p:pic>
        <p:nvPicPr>
          <p:cNvPr id="13" name="Graphic 12" descr="Dance">
            <a:extLst>
              <a:ext uri="{FF2B5EF4-FFF2-40B4-BE49-F238E27FC236}">
                <a16:creationId xmlns:a16="http://schemas.microsoft.com/office/drawing/2014/main" id="{59B2D9F5-6976-4BF6-9BF9-FE62FA000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68508" y="2642454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9F9696-D11C-45D5-99D1-EAA34F3EB74E}"/>
              </a:ext>
            </a:extLst>
          </p:cNvPr>
          <p:cNvGrpSpPr/>
          <p:nvPr/>
        </p:nvGrpSpPr>
        <p:grpSpPr>
          <a:xfrm>
            <a:off x="1686822" y="5878665"/>
            <a:ext cx="914400" cy="914400"/>
            <a:chOff x="1686822" y="5878665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5CD83BA-5C99-47A2-854E-ADDAD653492C}"/>
                </a:ext>
              </a:extLst>
            </p:cNvPr>
            <p:cNvSpPr/>
            <p:nvPr/>
          </p:nvSpPr>
          <p:spPr>
            <a:xfrm>
              <a:off x="1941632" y="5987292"/>
              <a:ext cx="383010" cy="419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aphic 14" descr="Ribbon">
              <a:extLst>
                <a:ext uri="{FF2B5EF4-FFF2-40B4-BE49-F238E27FC236}">
                  <a16:creationId xmlns:a16="http://schemas.microsoft.com/office/drawing/2014/main" id="{CD7370F7-C3CD-4EAC-BAB7-FB242B388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951926">
              <a:off x="1686822" y="5878665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phic 23" descr="Dance">
            <a:extLst>
              <a:ext uri="{FF2B5EF4-FFF2-40B4-BE49-F238E27FC236}">
                <a16:creationId xmlns:a16="http://schemas.microsoft.com/office/drawing/2014/main" id="{B2240FCA-BBE7-4924-92D7-7ECEFF75D6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4208957" y="2434965"/>
            <a:ext cx="91440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66F8585-66FF-4CA5-9804-8AB6A293E96D}"/>
              </a:ext>
            </a:extLst>
          </p:cNvPr>
          <p:cNvGrpSpPr/>
          <p:nvPr/>
        </p:nvGrpSpPr>
        <p:grpSpPr>
          <a:xfrm>
            <a:off x="9209314" y="3920547"/>
            <a:ext cx="2725329" cy="2654121"/>
            <a:chOff x="9209314" y="3920547"/>
            <a:chExt cx="2725329" cy="265412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776ABB-F5AA-4F5B-A69F-6A03BFFCE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09314" y="3920547"/>
              <a:ext cx="2725329" cy="2654121"/>
            </a:xfrm>
            <a:prstGeom prst="rect">
              <a:avLst/>
            </a:prstGeom>
          </p:spPr>
        </p:pic>
        <p:pic>
          <p:nvPicPr>
            <p:cNvPr id="1030" name="Picture 6" descr="See the source image">
              <a:extLst>
                <a:ext uri="{FF2B5EF4-FFF2-40B4-BE49-F238E27FC236}">
                  <a16:creationId xmlns:a16="http://schemas.microsoft.com/office/drawing/2014/main" id="{E6D86A72-7C18-4E43-A228-8216FAC463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3135" y="4706546"/>
              <a:ext cx="1077686" cy="107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Graphic 20" descr="Water">
            <a:extLst>
              <a:ext uri="{FF2B5EF4-FFF2-40B4-BE49-F238E27FC236}">
                <a16:creationId xmlns:a16="http://schemas.microsoft.com/office/drawing/2014/main" id="{96EA62B1-F6D6-4D12-997F-D6F3C4C38E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612104">
            <a:off x="854079" y="5369366"/>
            <a:ext cx="410656" cy="410656"/>
          </a:xfrm>
          <a:prstGeom prst="rect">
            <a:avLst/>
          </a:prstGeom>
        </p:spPr>
      </p:pic>
      <p:pic>
        <p:nvPicPr>
          <p:cNvPr id="23" name="Graphic 22" descr="Line Arrow: Rotate left">
            <a:extLst>
              <a:ext uri="{FF2B5EF4-FFF2-40B4-BE49-F238E27FC236}">
                <a16:creationId xmlns:a16="http://schemas.microsoft.com/office/drawing/2014/main" id="{8A6B202D-BDD4-460B-8EE0-8840126D75E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3065753">
            <a:off x="10752729" y="2679686"/>
            <a:ext cx="1139338" cy="1139338"/>
          </a:xfrm>
          <a:prstGeom prst="rect">
            <a:avLst/>
          </a:prstGeom>
        </p:spPr>
      </p:pic>
      <p:pic>
        <p:nvPicPr>
          <p:cNvPr id="26" name="Graphic 25" descr="Line Arrow: Rotate right">
            <a:extLst>
              <a:ext uri="{FF2B5EF4-FFF2-40B4-BE49-F238E27FC236}">
                <a16:creationId xmlns:a16="http://schemas.microsoft.com/office/drawing/2014/main" id="{50355803-DE7D-47B5-AD1F-0B5C1B5584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352828" flipV="1">
            <a:off x="8173644" y="3503876"/>
            <a:ext cx="1184872" cy="1184872"/>
          </a:xfrm>
          <a:prstGeom prst="rect">
            <a:avLst/>
          </a:prstGeom>
        </p:spPr>
      </p:pic>
      <p:pic>
        <p:nvPicPr>
          <p:cNvPr id="28" name="Graphic 27" descr="Line Arrow: Counterclockwise curve">
            <a:extLst>
              <a:ext uri="{FF2B5EF4-FFF2-40B4-BE49-F238E27FC236}">
                <a16:creationId xmlns:a16="http://schemas.microsoft.com/office/drawing/2014/main" id="{385ECADB-D613-4A73-A3B7-9F8261E5A5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3889314" flipV="1">
            <a:off x="4873299" y="614888"/>
            <a:ext cx="1394556" cy="1394556"/>
          </a:xfrm>
          <a:prstGeom prst="rect">
            <a:avLst/>
          </a:prstGeom>
        </p:spPr>
      </p:pic>
      <p:pic>
        <p:nvPicPr>
          <p:cNvPr id="34" name="Graphic 33" descr="Line Arrow: Counterclockwise curve">
            <a:extLst>
              <a:ext uri="{FF2B5EF4-FFF2-40B4-BE49-F238E27FC236}">
                <a16:creationId xmlns:a16="http://schemas.microsoft.com/office/drawing/2014/main" id="{C0B360EA-6AF0-4CB9-A453-8915CE23EE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3268601" flipH="1" flipV="1">
            <a:off x="5398722" y="3256249"/>
            <a:ext cx="1394556" cy="1394556"/>
          </a:xfrm>
          <a:prstGeom prst="rect">
            <a:avLst/>
          </a:prstGeom>
        </p:spPr>
      </p:pic>
      <p:pic>
        <p:nvPicPr>
          <p:cNvPr id="35" name="Graphic 34" descr="Line Arrow: Counterclockwise curve">
            <a:extLst>
              <a:ext uri="{FF2B5EF4-FFF2-40B4-BE49-F238E27FC236}">
                <a16:creationId xmlns:a16="http://schemas.microsoft.com/office/drawing/2014/main" id="{9D1AD675-20F4-487C-8DBE-087A04CF12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7638034" flipH="1" flipV="1">
            <a:off x="7689077" y="5638586"/>
            <a:ext cx="1394556" cy="139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3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7493-98D0-4FFF-AD21-C63B5D18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SP-Dev-List-Formatting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FD2BF-300A-43D4-8BE5-EEE8BFEFC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94" y="1213989"/>
            <a:ext cx="11586211" cy="5044122"/>
          </a:xfrm>
        </p:spPr>
        <p:txBody>
          <a:bodyPr>
            <a:normAutofit/>
          </a:bodyPr>
          <a:lstStyle/>
          <a:p>
            <a:r>
              <a:rPr lang="en-US" sz="2800" dirty="0"/>
              <a:t>25+ Sample Formats</a:t>
            </a:r>
          </a:p>
          <a:p>
            <a:r>
              <a:rPr lang="en-US" sz="2800" dirty="0"/>
              <a:t>Instructions &amp; Screenshots</a:t>
            </a:r>
          </a:p>
          <a:p>
            <a:r>
              <a:rPr lang="en-US" sz="2800" dirty="0"/>
              <a:t>Copy &amp; Paste directly from </a:t>
            </a:r>
            <a:r>
              <a:rPr lang="en-US" sz="2800" dirty="0" err="1"/>
              <a:t>Github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41E1AE-B89D-45CA-A2CD-DF37783BDDE1}"/>
              </a:ext>
            </a:extLst>
          </p:cNvPr>
          <p:cNvSpPr txBox="1"/>
          <p:nvPr/>
        </p:nvSpPr>
        <p:spPr>
          <a:xfrm>
            <a:off x="0" y="552480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github.com/SharePoint/SP-Dev-List-Formatting</a:t>
            </a:r>
          </a:p>
        </p:txBody>
      </p:sp>
      <p:pic>
        <p:nvPicPr>
          <p:cNvPr id="1026" name="Picture 2" descr="screenshot of the sample">
            <a:extLst>
              <a:ext uri="{FF2B5EF4-FFF2-40B4-BE49-F238E27FC236}">
                <a16:creationId xmlns:a16="http://schemas.microsoft.com/office/drawing/2014/main" id="{90018678-4197-4D64-9E21-3042D6B65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35" y="2910412"/>
            <a:ext cx="16478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 of the sample">
            <a:extLst>
              <a:ext uri="{FF2B5EF4-FFF2-40B4-BE49-F238E27FC236}">
                <a16:creationId xmlns:a16="http://schemas.microsoft.com/office/drawing/2014/main" id="{1064691E-1688-4BCC-B05F-8692A75D9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339" y="2924699"/>
            <a:ext cx="113347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reenshot of the sample">
            <a:extLst>
              <a:ext uri="{FF2B5EF4-FFF2-40B4-BE49-F238E27FC236}">
                <a16:creationId xmlns:a16="http://schemas.microsoft.com/office/drawing/2014/main" id="{E22DFC11-1B30-4F46-AC61-DBE669583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5" t="28870" b="4184"/>
          <a:stretch/>
        </p:blipFill>
        <p:spPr bwMode="auto">
          <a:xfrm>
            <a:off x="8938976" y="2843145"/>
            <a:ext cx="1218719" cy="256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of the sample">
            <a:extLst>
              <a:ext uri="{FF2B5EF4-FFF2-40B4-BE49-F238E27FC236}">
                <a16:creationId xmlns:a16="http://schemas.microsoft.com/office/drawing/2014/main" id="{F9C0754B-3646-44D2-B42F-6489F378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56" y="2934224"/>
            <a:ext cx="12516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 of the sample">
            <a:extLst>
              <a:ext uri="{FF2B5EF4-FFF2-40B4-BE49-F238E27FC236}">
                <a16:creationId xmlns:a16="http://schemas.microsoft.com/office/drawing/2014/main" id="{9D8DF272-BDDD-4D6F-AF81-5CA520AF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977" y="2737073"/>
            <a:ext cx="1552575" cy="277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reenshot of the sample">
            <a:extLst>
              <a:ext uri="{FF2B5EF4-FFF2-40B4-BE49-F238E27FC236}">
                <a16:creationId xmlns:a16="http://schemas.microsoft.com/office/drawing/2014/main" id="{440E317C-C5EE-49E3-9510-0A7399820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2" y="2943749"/>
            <a:ext cx="15525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lor-coded ranges">
            <a:extLst>
              <a:ext uri="{FF2B5EF4-FFF2-40B4-BE49-F238E27FC236}">
                <a16:creationId xmlns:a16="http://schemas.microsoft.com/office/drawing/2014/main" id="{D784FDD9-2BA3-44C2-B42B-E51CC4FF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93" y="2934224"/>
            <a:ext cx="14287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34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001D8F5-3FE3-49F4-B95A-CFE4BAF1808E}"/>
              </a:ext>
            </a:extLst>
          </p:cNvPr>
          <p:cNvSpPr txBox="1">
            <a:spLocks/>
          </p:cNvSpPr>
          <p:nvPr/>
        </p:nvSpPr>
        <p:spPr>
          <a:xfrm>
            <a:off x="302895" y="2623936"/>
            <a:ext cx="11586211" cy="2854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List Formatter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Easy editor for modern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listview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Formatting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78D7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B5CD10-02B7-473E-BEF9-6D2C343F23B3}"/>
              </a:ext>
            </a:extLst>
          </p:cNvPr>
          <p:cNvSpPr txBox="1"/>
          <p:nvPr/>
        </p:nvSpPr>
        <p:spPr>
          <a:xfrm>
            <a:off x="0" y="541178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1" u="none" strike="noStrike" kern="1200" cap="none" spc="0" normalizeH="0" baseline="0" noProof="0" dirty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github.com/SharePoint/SP-Dev-Solutions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960322-A8C0-4F1F-A59D-B1565368114F}"/>
              </a:ext>
            </a:extLst>
          </p:cNvPr>
          <p:cNvGrpSpPr/>
          <p:nvPr/>
        </p:nvGrpSpPr>
        <p:grpSpPr>
          <a:xfrm>
            <a:off x="2408967" y="199250"/>
            <a:ext cx="7374067" cy="2103120"/>
            <a:chOff x="683330" y="199250"/>
            <a:chExt cx="7374067" cy="210312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3B5193-B429-48FC-9905-12F6D3CAC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58085" y="199250"/>
              <a:ext cx="899312" cy="210312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3B1A47E-FCFF-41DB-A5B9-4EE9A63C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45360" y="199250"/>
              <a:ext cx="899312" cy="21031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ABF9DA-3862-4EB7-A426-33DCFE612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11102"/>
                      </a14:imgEffect>
                      <a14:imgEffect>
                        <a14:saturation sat="40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330" y="290690"/>
              <a:ext cx="5262030" cy="192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918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40" y="523251"/>
            <a:ext cx="3275307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43" y="5448471"/>
            <a:ext cx="2671948" cy="822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6946" b="14209"/>
          <a:stretch/>
        </p:blipFill>
        <p:spPr>
          <a:xfrm>
            <a:off x="10106753" y="3108076"/>
            <a:ext cx="929748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950" y="5834578"/>
            <a:ext cx="2227477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750" y="5699964"/>
            <a:ext cx="2420469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6" y="4872611"/>
            <a:ext cx="2820318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77" y="385138"/>
            <a:ext cx="2367927" cy="11887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73136" y="299982"/>
            <a:ext cx="11685317" cy="1432313"/>
          </a:xfrm>
          <a:prstGeom prst="rect">
            <a:avLst/>
          </a:prstGeom>
          <a:noFill/>
          <a:ln w="76200">
            <a:solidFill>
              <a:srgbClr val="E5E4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135" y="1633273"/>
            <a:ext cx="11685317" cy="400110"/>
          </a:xfrm>
          <a:prstGeom prst="rect">
            <a:avLst/>
          </a:prstGeom>
          <a:solidFill>
            <a:srgbClr val="E5E4E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Platinum Sponsors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3136" y="4824619"/>
            <a:ext cx="11685317" cy="1842130"/>
          </a:xfrm>
          <a:prstGeom prst="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750" y="4498931"/>
            <a:ext cx="1147826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Gold Sponsors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127069" y="2716175"/>
            <a:ext cx="2831383" cy="1423883"/>
          </a:xfrm>
          <a:prstGeom prst="rect">
            <a:avLst/>
          </a:prstGeom>
          <a:noFill/>
          <a:ln w="571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42522" y="2448014"/>
            <a:ext cx="2166338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Speaker Dinner Sponsor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3135" y="2716175"/>
            <a:ext cx="2831383" cy="1423883"/>
          </a:xfrm>
          <a:prstGeom prst="rect">
            <a:avLst/>
          </a:prstGeom>
          <a:noFill/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3145" y="2393252"/>
            <a:ext cx="216633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Silver Sponsors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5DCC7-033C-8C43-8C67-AF8D007E64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7642" y="421778"/>
            <a:ext cx="2396615" cy="1188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BFEC49-E4FE-DE46-996B-7F6ECFF886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3221" y="5402751"/>
            <a:ext cx="184355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ABC9E8-3D6C-0443-9FD9-863FDA857F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1561" y="5402751"/>
            <a:ext cx="18288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13C251-C0DB-5944-8181-5EBB484920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0362" y="4968444"/>
            <a:ext cx="2630658" cy="7315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E8AF2E2-18F4-6C48-A7E5-B64E9DD73EC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2904" y="3108076"/>
            <a:ext cx="1280160" cy="640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981021-73FE-D74B-9B0A-591AB0AF865B}"/>
              </a:ext>
            </a:extLst>
          </p:cNvPr>
          <p:cNvSpPr txBox="1"/>
          <p:nvPr/>
        </p:nvSpPr>
        <p:spPr>
          <a:xfrm>
            <a:off x="3256922" y="2644170"/>
            <a:ext cx="56781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To all of our sponsors,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04482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EED72-89EB-4D8B-B8AC-771F1AB1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Final Tips &amp;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E5C0-F543-45DF-A7CA-27BB4DCD31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894" y="1421086"/>
            <a:ext cx="5614329" cy="4654593"/>
          </a:xfrm>
        </p:spPr>
        <p:txBody>
          <a:bodyPr>
            <a:normAutofit/>
          </a:bodyPr>
          <a:lstStyle/>
          <a:p>
            <a:r>
              <a:rPr lang="en-US" sz="2800" dirty="0"/>
              <a:t>UI Fabric Classes</a:t>
            </a:r>
          </a:p>
          <a:p>
            <a:pPr lvl="1"/>
            <a:r>
              <a:rPr lang="en-US" sz="1800" dirty="0"/>
              <a:t>Theme Colors</a:t>
            </a:r>
          </a:p>
          <a:p>
            <a:pPr lvl="1"/>
            <a:r>
              <a:rPr lang="en-US" sz="1800" dirty="0"/>
              <a:t>Hover Styles</a:t>
            </a:r>
          </a:p>
          <a:p>
            <a:pPr lvl="1"/>
            <a:r>
              <a:rPr lang="en-US" sz="1800" dirty="0"/>
              <a:t>Grid System</a:t>
            </a:r>
          </a:p>
          <a:p>
            <a:r>
              <a:rPr lang="en-US" sz="2800" dirty="0"/>
              <a:t>Turn </a:t>
            </a:r>
            <a:r>
              <a:rPr lang="en-US" sz="2800" dirty="0" err="1"/>
              <a:t>debugMode</a:t>
            </a:r>
            <a:r>
              <a:rPr lang="en-US" sz="2800" dirty="0"/>
              <a:t> off</a:t>
            </a:r>
          </a:p>
          <a:p>
            <a:r>
              <a:rPr lang="en-US" sz="2800" dirty="0"/>
              <a:t>Write HTML 1</a:t>
            </a:r>
            <a:r>
              <a:rPr lang="en-US" sz="2800" baseline="30000" dirty="0"/>
              <a:t>st</a:t>
            </a:r>
            <a:endParaRPr lang="en-US" sz="2800" dirty="0"/>
          </a:p>
          <a:p>
            <a:r>
              <a:rPr lang="en-US" sz="2800" dirty="0"/>
              <a:t>Dynamic Images</a:t>
            </a:r>
          </a:p>
          <a:p>
            <a:r>
              <a:rPr lang="en-US" sz="2800" dirty="0"/>
              <a:t>1000+ icons – use them!</a:t>
            </a:r>
          </a:p>
          <a:p>
            <a:r>
              <a:rPr lang="en-US" sz="2800" dirty="0"/>
              <a:t>Use </a:t>
            </a:r>
            <a:r>
              <a:rPr lang="en-US" sz="2800" b="1" dirty="0">
                <a:solidFill>
                  <a:schemeClr val="accent1"/>
                </a:solidFill>
              </a:rPr>
              <a:t>List Formatter</a:t>
            </a:r>
          </a:p>
        </p:txBody>
      </p:sp>
      <p:pic>
        <p:nvPicPr>
          <p:cNvPr id="5" name="Picture 12" descr="See the source image">
            <a:extLst>
              <a:ext uri="{FF2B5EF4-FFF2-40B4-BE49-F238E27FC236}">
                <a16:creationId xmlns:a16="http://schemas.microsoft.com/office/drawing/2014/main" id="{2C1EF7A1-9D10-4F58-A92B-2F9FAA5E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2200" y="2371479"/>
            <a:ext cx="2582723" cy="353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801D59-BFA6-4698-86F2-7E323257E0BD}"/>
              </a:ext>
            </a:extLst>
          </p:cNvPr>
          <p:cNvSpPr txBox="1"/>
          <p:nvPr/>
        </p:nvSpPr>
        <p:spPr>
          <a:xfrm>
            <a:off x="5732585" y="1249017"/>
            <a:ext cx="64594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The Modern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Listview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4E88F-BB86-4FE3-B409-A7C8B6FD63F4}"/>
              </a:ext>
            </a:extLst>
          </p:cNvPr>
          <p:cNvSpPr txBox="1"/>
          <p:nvPr/>
        </p:nvSpPr>
        <p:spPr>
          <a:xfrm rot="21323112">
            <a:off x="6602950" y="365930"/>
            <a:ext cx="34371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Edwardian Script ITC" panose="030303020407070D0804" pitchFamily="66" charset="0"/>
                <a:ea typeface="+mn-ea"/>
                <a:cs typeface="+mn-cs"/>
              </a:rPr>
              <a:t>Dapper</a:t>
            </a:r>
          </a:p>
        </p:txBody>
      </p: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91DA2DDF-8376-4FEA-BAF5-319FDBF88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358964">
            <a:off x="6892046" y="1228381"/>
            <a:ext cx="2914915" cy="8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0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4DE22-BE8C-4B57-84EE-E127E4BA97FB}"/>
              </a:ext>
            </a:extLst>
          </p:cNvPr>
          <p:cNvSpPr/>
          <p:nvPr/>
        </p:nvSpPr>
        <p:spPr>
          <a:xfrm>
            <a:off x="0" y="0"/>
            <a:ext cx="12192000" cy="6417892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82DA13-5EC3-497F-8CB1-9F7AC0CC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861187"/>
          </a:xfrm>
        </p:spPr>
        <p:txBody>
          <a:bodyPr anchor="ctr"/>
          <a:lstStyle/>
          <a:p>
            <a:r>
              <a:rPr lang="en-US" sz="14400" dirty="0">
                <a:ln w="28575"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aka.ms/sppnp</a:t>
            </a:r>
          </a:p>
        </p:txBody>
      </p:sp>
    </p:spTree>
    <p:extLst>
      <p:ext uri="{BB962C8B-B14F-4D97-AF65-F5344CB8AC3E}">
        <p14:creationId xmlns:p14="http://schemas.microsoft.com/office/powerpoint/2010/main" val="3761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ain, nature&#10;&#10;Description generated with very high confidence">
            <a:extLst>
              <a:ext uri="{FF2B5EF4-FFF2-40B4-BE49-F238E27FC236}">
                <a16:creationId xmlns:a16="http://schemas.microsoft.com/office/drawing/2014/main" id="{BDB428AB-0D44-4081-8DCB-88DA3A68B2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A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B510FE-E607-4DD5-921B-2F52E7350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3848" y="203200"/>
            <a:ext cx="5898152" cy="6154867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Bi-Weekly</a:t>
            </a:r>
          </a:p>
          <a:p>
            <a:pPr marL="457200"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</a:rPr>
              <a:t>SP General Development</a:t>
            </a:r>
          </a:p>
          <a:p>
            <a:pPr marL="914400" lvl="1"/>
            <a:r>
              <a:rPr lang="en-US" sz="3300" dirty="0">
                <a:solidFill>
                  <a:schemeClr val="bg1"/>
                </a:solidFill>
                <a:latin typeface="+mn-lt"/>
              </a:rPr>
              <a:t>aka.ms/</a:t>
            </a:r>
            <a:r>
              <a:rPr lang="en-US" sz="3300" dirty="0" err="1">
                <a:solidFill>
                  <a:schemeClr val="bg1"/>
                </a:solidFill>
                <a:latin typeface="+mn-lt"/>
              </a:rPr>
              <a:t>sppnp</a:t>
            </a:r>
            <a:r>
              <a:rPr lang="en-US" sz="3300" dirty="0">
                <a:solidFill>
                  <a:schemeClr val="bg1"/>
                </a:solidFill>
                <a:latin typeface="+mn-lt"/>
              </a:rPr>
              <a:t>-core-sig-call</a:t>
            </a:r>
          </a:p>
          <a:p>
            <a:pPr marL="914400" lvl="1"/>
            <a:r>
              <a:rPr lang="en-US" sz="3300" dirty="0">
                <a:solidFill>
                  <a:schemeClr val="bg1"/>
                </a:solidFill>
                <a:latin typeface="+mn-lt"/>
              </a:rPr>
              <a:t>PowerShell, Provisioning, CSOM</a:t>
            </a:r>
          </a:p>
          <a:p>
            <a:pPr marL="914400" lvl="1"/>
            <a:r>
              <a:rPr lang="en-US" sz="3300" dirty="0">
                <a:solidFill>
                  <a:schemeClr val="bg1"/>
                </a:solidFill>
                <a:latin typeface="+mn-lt"/>
              </a:rPr>
              <a:t>Next Call: Thursday, 8/9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  <a:latin typeface="+mn-lt"/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Bi-Weekly</a:t>
            </a:r>
          </a:p>
          <a:p>
            <a:pPr marL="457200"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</a:rPr>
              <a:t>SharePoint Framework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aka.ms/</a:t>
            </a:r>
            <a:r>
              <a:rPr lang="en-US" sz="3400" dirty="0" err="1">
                <a:solidFill>
                  <a:schemeClr val="bg1"/>
                </a:solidFill>
                <a:latin typeface="+mn-lt"/>
              </a:rPr>
              <a:t>sppnp</a:t>
            </a:r>
            <a:r>
              <a:rPr lang="en-US" sz="3400" dirty="0">
                <a:solidFill>
                  <a:schemeClr val="bg1"/>
                </a:solidFill>
                <a:latin typeface="+mn-lt"/>
              </a:rPr>
              <a:t>-</a:t>
            </a:r>
            <a:r>
              <a:rPr lang="en-US" sz="3400" dirty="0" err="1">
                <a:solidFill>
                  <a:schemeClr val="bg1"/>
                </a:solidFill>
                <a:latin typeface="+mn-lt"/>
              </a:rPr>
              <a:t>js</a:t>
            </a:r>
            <a:r>
              <a:rPr lang="en-US" sz="3400" dirty="0">
                <a:solidFill>
                  <a:schemeClr val="bg1"/>
                </a:solidFill>
                <a:latin typeface="+mn-lt"/>
              </a:rPr>
              <a:t>-sig-call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SPFx, PnP JS Core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Next Call: Thursday, 8/2</a:t>
            </a:r>
          </a:p>
          <a:p>
            <a:pPr marL="457200" lvl="1" indent="0">
              <a:buNone/>
            </a:pP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bg1"/>
                </a:solidFill>
                <a:latin typeface="+mn-lt"/>
              </a:rPr>
              <a:t>Monthly</a:t>
            </a:r>
          </a:p>
          <a:p>
            <a:pPr marL="457200" lvl="1" indent="0">
              <a:buNone/>
            </a:pPr>
            <a:r>
              <a:rPr lang="en-US" sz="3900" dirty="0">
                <a:solidFill>
                  <a:schemeClr val="bg1"/>
                </a:solidFill>
                <a:latin typeface="+mj-lt"/>
              </a:rPr>
              <a:t>Community Calls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aka.ms/</a:t>
            </a:r>
            <a:r>
              <a:rPr lang="en-US" sz="3400" dirty="0" err="1">
                <a:solidFill>
                  <a:schemeClr val="bg1"/>
                </a:solidFill>
                <a:latin typeface="+mn-lt"/>
              </a:rPr>
              <a:t>sppnp</a:t>
            </a:r>
            <a:r>
              <a:rPr lang="en-US" sz="3400" dirty="0">
                <a:solidFill>
                  <a:schemeClr val="bg1"/>
                </a:solidFill>
                <a:latin typeface="+mn-lt"/>
              </a:rPr>
              <a:t>-call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Monthly Summary</a:t>
            </a:r>
          </a:p>
          <a:p>
            <a:pPr marL="914400" lvl="1"/>
            <a:r>
              <a:rPr lang="en-US" sz="3400" dirty="0">
                <a:solidFill>
                  <a:schemeClr val="bg1"/>
                </a:solidFill>
                <a:latin typeface="+mn-lt"/>
              </a:rPr>
              <a:t>Next Call: Tuesday, 8/13</a:t>
            </a:r>
          </a:p>
        </p:txBody>
      </p:sp>
      <p:pic>
        <p:nvPicPr>
          <p:cNvPr id="7" name="Graphic 6" descr="Star">
            <a:extLst>
              <a:ext uri="{FF2B5EF4-FFF2-40B4-BE49-F238E27FC236}">
                <a16:creationId xmlns:a16="http://schemas.microsoft.com/office/drawing/2014/main" id="{EEAA7C9F-1446-44EA-ABAB-8B98A75C5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29689">
            <a:off x="9819912" y="4048760"/>
            <a:ext cx="914400" cy="914400"/>
          </a:xfrm>
          <a:prstGeom prst="rect">
            <a:avLst/>
          </a:prstGeom>
        </p:spPr>
      </p:pic>
      <p:sp>
        <p:nvSpPr>
          <p:cNvPr id="6" name="Shape 687">
            <a:extLst>
              <a:ext uri="{FF2B5EF4-FFF2-40B4-BE49-F238E27FC236}">
                <a16:creationId xmlns:a16="http://schemas.microsoft.com/office/drawing/2014/main" id="{4CC9A1D3-546A-4188-A574-AF2266C06C32}"/>
              </a:ext>
            </a:extLst>
          </p:cNvPr>
          <p:cNvSpPr/>
          <p:nvPr/>
        </p:nvSpPr>
        <p:spPr>
          <a:xfrm>
            <a:off x="0" y="0"/>
            <a:ext cx="6172200" cy="6421120"/>
          </a:xfrm>
          <a:prstGeom prst="homePlate">
            <a:avLst>
              <a:gd name="adj" fmla="val 12698"/>
            </a:avLst>
          </a:prstGeom>
          <a:blipFill dpi="0" rotWithShape="1">
            <a:blip r:embed="rId4"/>
            <a:srcRect/>
            <a:stretch>
              <a:fillRect t="-18000" r="-12000" b="-36000"/>
            </a:stretch>
          </a:blip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4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Group">
            <a:extLst>
              <a:ext uri="{FF2B5EF4-FFF2-40B4-BE49-F238E27FC236}">
                <a16:creationId xmlns:a16="http://schemas.microsoft.com/office/drawing/2014/main" id="{521DEFB8-53F2-43E7-81A5-9C37007C133B}"/>
              </a:ext>
            </a:extLst>
          </p:cNvPr>
          <p:cNvPicPr>
            <a:picLocks noGrp="1" noChangeAspect="1"/>
          </p:cNvPicPr>
          <p:nvPr>
            <p:ph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0250" y="943631"/>
            <a:ext cx="2662515" cy="2662515"/>
          </a:xfrm>
        </p:spPr>
      </p:pic>
      <p:pic>
        <p:nvPicPr>
          <p:cNvPr id="13" name="Content Placeholder 12" descr="Megaphone">
            <a:extLst>
              <a:ext uri="{FF2B5EF4-FFF2-40B4-BE49-F238E27FC236}">
                <a16:creationId xmlns:a16="http://schemas.microsoft.com/office/drawing/2014/main" id="{244F596D-5D35-4AB3-998D-1F112E0A0B0D}"/>
              </a:ext>
            </a:extLst>
          </p:cNvPr>
          <p:cNvPicPr>
            <a:picLocks noGrp="1" noChangeAspect="1"/>
          </p:cNvPicPr>
          <p:nvPr>
            <p:ph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673" y="1062691"/>
            <a:ext cx="2328303" cy="23283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E4B98-12A1-4C90-B056-A785FEF96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Official Blog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dev.office.com/blogs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D92019-CFAE-4516-8364-BB58A0AC348D}"/>
              </a:ext>
            </a:extLst>
          </p:cNvPr>
          <p:cNvSpPr>
            <a:spLocks noGrp="1"/>
          </p:cNvSpPr>
          <p:nvPr>
            <p:ph idx="25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Twitter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@</a:t>
            </a:r>
            <a:r>
              <a:rPr lang="en-US" sz="2400" b="1" dirty="0" err="1">
                <a:solidFill>
                  <a:schemeClr val="accent4"/>
                </a:solidFill>
              </a:rPr>
              <a:t>OfficeDevPnP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DC501D9-9B42-496E-A884-A0F3CA738CF3}"/>
              </a:ext>
            </a:extLst>
          </p:cNvPr>
          <p:cNvSpPr>
            <a:spLocks noGrp="1"/>
          </p:cNvSpPr>
          <p:nvPr>
            <p:ph idx="26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Tech Community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accent4"/>
                </a:solidFill>
              </a:rPr>
              <a:t>aka.ms/sppnp-community</a:t>
            </a:r>
          </a:p>
        </p:txBody>
      </p:sp>
      <p:pic>
        <p:nvPicPr>
          <p:cNvPr id="22" name="Content Placeholder 21" descr="Twitter Bird">
            <a:extLst>
              <a:ext uri="{FF2B5EF4-FFF2-40B4-BE49-F238E27FC236}">
                <a16:creationId xmlns:a16="http://schemas.microsoft.com/office/drawing/2014/main" id="{6D6F19C4-25E9-4952-A0F3-C3F6022AE41F}"/>
              </a:ext>
            </a:extLst>
          </p:cNvPr>
          <p:cNvPicPr>
            <a:picLocks noGrp="1" noChangeAspect="1" noChangeArrowheads="1"/>
          </p:cNvPicPr>
          <p:nvPr>
            <p:ph idx="21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867" b="76267" l="33667" r="65567">
                        <a14:foregroundMark x1="34967" y1="31667" x2="34967" y2="31667"/>
                        <a14:foregroundMark x1="35533" y1="26600" x2="36133" y2="33133"/>
                        <a14:foregroundMark x1="56667" y1="25533" x2="56667" y2="25533"/>
                        <a14:foregroundMark x1="39133" y1="73800" x2="39133" y2="73800"/>
                        <a14:foregroundMark x1="45200" y1="76267" x2="45200" y2="76267"/>
                        <a14:foregroundMark x1="34833" y1="71733" x2="34833" y2="71733"/>
                        <a14:foregroundMark x1="33667" y1="71067" x2="33667" y2="71067"/>
                        <a14:foregroundMark x1="65267" y1="25800" x2="65267" y2="25800"/>
                        <a14:foregroundMark x1="65600" y1="30867" x2="65600" y2="30867"/>
                        <a14:foregroundMark x1="65400" y1="24600" x2="65400" y2="24600"/>
                        <a14:foregroundMark x1="56533" y1="23867" x2="56533" y2="23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77" t="21485" r="32227" b="20477"/>
          <a:stretch/>
        </p:blipFill>
        <p:spPr bwMode="auto">
          <a:xfrm>
            <a:off x="5040118" y="1452656"/>
            <a:ext cx="2109485" cy="171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2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town.duckworths.com/app/media/sites/7/dw-uptown-home-featured.jpg">
            <a:extLst>
              <a:ext uri="{FF2B5EF4-FFF2-40B4-BE49-F238E27FC236}">
                <a16:creationId xmlns:a16="http://schemas.microsoft.com/office/drawing/2014/main" id="{DDAD892E-5455-45F5-9977-B6E68194E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4" b="9833"/>
          <a:stretch/>
        </p:blipFill>
        <p:spPr bwMode="auto">
          <a:xfrm>
            <a:off x="20" y="10"/>
            <a:ext cx="12191980" cy="641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3DDF7-BBBF-4935-A3DF-993E806BF3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9701" y="639763"/>
            <a:ext cx="2752725" cy="2709862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84F13-8B56-45F1-826B-8895D13AB1C6}"/>
              </a:ext>
            </a:extLst>
          </p:cNvPr>
          <p:cNvSpPr txBox="1"/>
          <p:nvPr/>
        </p:nvSpPr>
        <p:spPr>
          <a:xfrm>
            <a:off x="203044" y="1422705"/>
            <a:ext cx="3626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SharePint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81AF2-CF00-4400-8F79-CA5E2B32516E}"/>
              </a:ext>
            </a:extLst>
          </p:cNvPr>
          <p:cNvSpPr txBox="1"/>
          <p:nvPr/>
        </p:nvSpPr>
        <p:spPr>
          <a:xfrm>
            <a:off x="348516" y="2118038"/>
            <a:ext cx="33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Happy Hour after SPCLT</a:t>
            </a:r>
          </a:p>
        </p:txBody>
      </p:sp>
    </p:spTree>
    <p:extLst>
      <p:ext uri="{BB962C8B-B14F-4D97-AF65-F5344CB8AC3E}">
        <p14:creationId xmlns:p14="http://schemas.microsoft.com/office/powerpoint/2010/main" val="3814659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6A634-C97A-49C5-A5B3-92CBFB4D2CAD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QR Codes for  Speaker Survey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Session #1</a:t>
            </a:r>
          </a:p>
        </p:txBody>
      </p:sp>
      <p:pic>
        <p:nvPicPr>
          <p:cNvPr id="4" name="Picture 4" descr="A picture containing indoor, crossword puzzle, black, piece&#10;&#10;Description generated with high confidence">
            <a:extLst>
              <a:ext uri="{FF2B5EF4-FFF2-40B4-BE49-F238E27FC236}">
                <a16:creationId xmlns:a16="http://schemas.microsoft.com/office/drawing/2014/main" id="{D237A71F-9FED-4ED2-B45E-6FBE5C7AA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89D18-1DA1-4E40-90F4-D5921341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942570"/>
            <a:ext cx="5455917" cy="272795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33F89CD-BA3E-D849-8FE5-AA7A9B2F9FED}"/>
              </a:ext>
            </a:extLst>
          </p:cNvPr>
          <p:cNvSpPr txBox="1"/>
          <p:nvPr/>
        </p:nvSpPr>
        <p:spPr>
          <a:xfrm>
            <a:off x="8638443" y="307731"/>
            <a:ext cx="3028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03394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9448" y="487719"/>
            <a:ext cx="11654187" cy="899409"/>
          </a:xfrm>
        </p:spPr>
        <p:txBody>
          <a:bodyPr/>
          <a:lstStyle/>
          <a:p>
            <a:r>
              <a:rPr lang="en-US" sz="5293"/>
              <a:t>SharePoint 2019 – Dev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8055" y="1830687"/>
            <a:ext cx="4558839" cy="3697753"/>
          </a:xfrm>
          <a:ln>
            <a:solidFill>
              <a:srgbClr val="92D050"/>
            </a:solidFill>
          </a:ln>
        </p:spPr>
        <p:txBody>
          <a:bodyPr>
            <a:normAutofit lnSpcReduction="10000"/>
          </a:bodyPr>
          <a:lstStyle/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endParaRPr lang="en-US" sz="1765" dirty="0">
              <a:solidFill>
                <a:schemeClr val="tx1"/>
              </a:solidFill>
            </a:endParaRP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  <a:latin typeface="+mj-lt"/>
              </a:rPr>
              <a:t>Modern pages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</a:rPr>
              <a:t>Modern sites – Modern team and communication site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  <a:latin typeface="+mj-lt"/>
              </a:rPr>
              <a:t>SharePoint Framework Extensions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  <a:latin typeface="+mj-lt"/>
              </a:rPr>
              <a:t>Webhooks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  <a:latin typeface="+mj-lt"/>
              </a:rPr>
              <a:t>Asset packaging (no CDN)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</a:rPr>
              <a:t>Column formatting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</a:rPr>
              <a:t>(Tenant scoped deployment)</a:t>
            </a:r>
          </a:p>
          <a:p>
            <a:pPr marL="448193" indent="-448193">
              <a:spcBef>
                <a:spcPts val="1175"/>
              </a:spcBef>
              <a:buFont typeface="Arial" panose="020B0604020202020204" pitchFamily="34" charset="0"/>
              <a:buChar char="•"/>
            </a:pPr>
            <a:r>
              <a:rPr lang="en-US" sz="1863" dirty="0">
                <a:solidFill>
                  <a:schemeClr val="tx1"/>
                </a:solidFill>
              </a:rPr>
              <a:t>(ALM APIs)</a:t>
            </a:r>
            <a:endParaRPr lang="en-US" sz="1863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82096-B3E5-4856-9A2A-282C93194F07}"/>
              </a:ext>
            </a:extLst>
          </p:cNvPr>
          <p:cNvSpPr/>
          <p:nvPr/>
        </p:nvSpPr>
        <p:spPr bwMode="auto">
          <a:xfrm>
            <a:off x="608055" y="1660968"/>
            <a:ext cx="4558838" cy="44362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Yes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0BF896-6A54-438D-B452-046D71EABD1D}"/>
              </a:ext>
            </a:extLst>
          </p:cNvPr>
          <p:cNvSpPr txBox="1">
            <a:spLocks/>
          </p:cNvSpPr>
          <p:nvPr/>
        </p:nvSpPr>
        <p:spPr>
          <a:xfrm>
            <a:off x="5850818" y="1830687"/>
            <a:ext cx="4558839" cy="3697753"/>
          </a:xfrm>
          <a:prstGeom prst="rect">
            <a:avLst/>
          </a:prstGeom>
          <a:ln>
            <a:solidFill>
              <a:srgbClr val="FF7F00"/>
            </a:solidFill>
          </a:ln>
        </p:spPr>
        <p:txBody>
          <a:bodyPr vert="horz" wrap="square" lIns="143428" tIns="89642" rIns="143428" bIns="89642" rtlCol="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3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Site Designs</a:t>
            </a: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3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Hub  sites</a:t>
            </a: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3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Site collection app catalog</a:t>
            </a: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63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“Tenant” properties</a:t>
            </a: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863" dirty="0">
                <a:solidFill>
                  <a:srgbClr val="262626"/>
                </a:solidFill>
                <a:latin typeface="Segoe UI Semibold"/>
              </a:rPr>
              <a:t>View Formatting</a:t>
            </a:r>
            <a:endParaRPr kumimoji="0" lang="en-US" sz="1863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448193" marR="0" lvl="0" indent="-448193" algn="l" defTabSz="93274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863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00094F-C979-4113-BE4F-9E862A750744}"/>
              </a:ext>
            </a:extLst>
          </p:cNvPr>
          <p:cNvSpPr/>
          <p:nvPr/>
        </p:nvSpPr>
        <p:spPr bwMode="auto">
          <a:xfrm>
            <a:off x="5850817" y="1660968"/>
            <a:ext cx="4558838" cy="443627"/>
          </a:xfrm>
          <a:prstGeom prst="rect">
            <a:avLst/>
          </a:prstGeom>
          <a:solidFill>
            <a:srgbClr val="FF7F00"/>
          </a:solidFill>
          <a:ln>
            <a:solidFill>
              <a:srgbClr val="FF7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3E790-A19D-40C6-AC6B-BDB3B6C2943B}"/>
              </a:ext>
            </a:extLst>
          </p:cNvPr>
          <p:cNvSpPr txBox="1"/>
          <p:nvPr/>
        </p:nvSpPr>
        <p:spPr>
          <a:xfrm rot="463605">
            <a:off x="4726945" y="4445645"/>
            <a:ext cx="5033550" cy="61552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solidFill>
                  <a:srgbClr val="FF8C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Preliminary plan, subject to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531A7-B433-493F-8CF6-6C73989F9EA1}"/>
              </a:ext>
            </a:extLst>
          </p:cNvPr>
          <p:cNvSpPr txBox="1"/>
          <p:nvPr/>
        </p:nvSpPr>
        <p:spPr>
          <a:xfrm>
            <a:off x="608055" y="5754760"/>
            <a:ext cx="9801600" cy="6155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62626"/>
                    </a:gs>
                    <a:gs pos="30000">
                      <a:srgbClr val="26262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SharePoint 2019 SharePoint Framework 3</a:t>
            </a:r>
            <a:r>
              <a:rPr kumimoji="0" lang="en-US" sz="2353" b="0" i="0" u="none" strike="noStrike" kern="1200" cap="none" spc="0" normalizeH="0" baseline="30000" noProof="0">
                <a:ln>
                  <a:noFill/>
                </a:ln>
                <a:gradFill>
                  <a:gsLst>
                    <a:gs pos="2917">
                      <a:srgbClr val="262626"/>
                    </a:gs>
                    <a:gs pos="30000">
                      <a:srgbClr val="26262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262626"/>
                    </a:gs>
                    <a:gs pos="30000">
                      <a:srgbClr val="262626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party version will be 1.4</a:t>
            </a:r>
          </a:p>
        </p:txBody>
      </p:sp>
    </p:spTree>
    <p:extLst>
      <p:ext uri="{BB962C8B-B14F-4D97-AF65-F5344CB8AC3E}">
        <p14:creationId xmlns:p14="http://schemas.microsoft.com/office/powerpoint/2010/main" val="5926781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7F50A8A-A28D-4DDB-B92B-1B6A0A10E12B}"/>
              </a:ext>
            </a:extLst>
          </p:cNvPr>
          <p:cNvSpPr txBox="1">
            <a:spLocks/>
          </p:cNvSpPr>
          <p:nvPr/>
        </p:nvSpPr>
        <p:spPr>
          <a:xfrm>
            <a:off x="0" y="2145506"/>
            <a:ext cx="12192000" cy="256698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j-ea"/>
                <a:cs typeface="+mj-cs"/>
              </a:rPr>
              <a:t>Goals</a:t>
            </a:r>
            <a:endParaRPr kumimoji="0" lang="en-US" sz="6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207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5C9DC-1B23-4A84-BD5E-9AF081FC7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67764"/>
            <a:ext cx="12192000" cy="2675636"/>
          </a:xfrm>
        </p:spPr>
        <p:txBody>
          <a:bodyPr anchor="ctr">
            <a:noAutofit/>
          </a:bodyPr>
          <a:lstStyle/>
          <a:p>
            <a:pPr algn="ctr"/>
            <a:r>
              <a:rPr lang="en-US" sz="8800" cap="all" dirty="0">
                <a:solidFill>
                  <a:schemeClr val="bg1"/>
                </a:solidFill>
              </a:rPr>
              <a:t>Column Formatting</a:t>
            </a:r>
            <a:endParaRPr lang="en-US" sz="4400" cap="al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219448"/>
            <a:ext cx="12192000" cy="714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What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dirty="0">
                <a:solidFill>
                  <a:schemeClr val="accent1"/>
                </a:solidFill>
              </a:rPr>
              <a:t>Why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 </a:t>
            </a:r>
            <a:r>
              <a:rPr lang="en-US" sz="6200" dirty="0">
                <a:solidFill>
                  <a:schemeClr val="accent1"/>
                </a:solidFill>
                <a:cs typeface="Arial" panose="020B0604020202020204" pitchFamily="34" charset="0"/>
              </a:rPr>
              <a:t>How</a:t>
            </a:r>
            <a:endParaRPr lang="en-US" sz="6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5C9DC-1B23-4A84-BD5E-9AF081FC7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68963"/>
            <a:ext cx="12192000" cy="2950485"/>
          </a:xfrm>
        </p:spPr>
        <p:txBody>
          <a:bodyPr anchor="ctr">
            <a:noAutofit/>
          </a:bodyPr>
          <a:lstStyle/>
          <a:p>
            <a:pPr algn="ctr"/>
            <a:r>
              <a:rPr lang="en-US" sz="8800" cap="all" dirty="0">
                <a:solidFill>
                  <a:schemeClr val="bg1"/>
                </a:solidFill>
              </a:rPr>
              <a:t>View</a:t>
            </a:r>
            <a:br>
              <a:rPr lang="en-US" sz="8800" cap="all" dirty="0">
                <a:solidFill>
                  <a:schemeClr val="bg1"/>
                </a:solidFill>
              </a:rPr>
            </a:br>
            <a:r>
              <a:rPr lang="en-US" sz="3200" cap="all" dirty="0">
                <a:solidFill>
                  <a:srgbClr val="8D8D8F"/>
                </a:solidFill>
              </a:rPr>
              <a:t>(Row)</a:t>
            </a:r>
            <a:br>
              <a:rPr lang="en-US" sz="6000" cap="all" dirty="0">
                <a:solidFill>
                  <a:schemeClr val="bg1"/>
                </a:solidFill>
              </a:rPr>
            </a:br>
            <a:r>
              <a:rPr lang="en-US" sz="8800" cap="all" dirty="0">
                <a:solidFill>
                  <a:schemeClr val="bg1"/>
                </a:solidFill>
              </a:rPr>
              <a:t>Formatting</a:t>
            </a:r>
            <a:endParaRPr lang="en-US" sz="4400" cap="al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219448"/>
            <a:ext cx="12192000" cy="714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What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dirty="0">
                <a:solidFill>
                  <a:schemeClr val="accent1"/>
                </a:solidFill>
              </a:rPr>
              <a:t>Why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 </a:t>
            </a:r>
            <a:r>
              <a:rPr lang="en-US" sz="6200" dirty="0">
                <a:solidFill>
                  <a:schemeClr val="accent1"/>
                </a:solidFill>
                <a:cs typeface="Arial" panose="020B0604020202020204" pitchFamily="34" charset="0"/>
              </a:rPr>
              <a:t>How</a:t>
            </a:r>
            <a:endParaRPr lang="en-US" sz="6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7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5C9DC-1B23-4A84-BD5E-9AF081FC7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667764"/>
            <a:ext cx="12192000" cy="2675636"/>
          </a:xfrm>
        </p:spPr>
        <p:txBody>
          <a:bodyPr anchor="ctr">
            <a:noAutofit/>
          </a:bodyPr>
          <a:lstStyle/>
          <a:p>
            <a:pPr algn="ctr"/>
            <a:r>
              <a:rPr lang="en-US" sz="8800" cap="all" dirty="0">
                <a:solidFill>
                  <a:schemeClr val="bg1"/>
                </a:solidFill>
              </a:rPr>
              <a:t>PnP</a:t>
            </a:r>
            <a:br>
              <a:rPr lang="en-US" sz="8800" cap="all" dirty="0">
                <a:solidFill>
                  <a:schemeClr val="bg1"/>
                </a:solidFill>
              </a:rPr>
            </a:br>
            <a:r>
              <a:rPr lang="en-US" sz="8800" cap="all" dirty="0">
                <a:solidFill>
                  <a:schemeClr val="bg1"/>
                </a:solidFill>
              </a:rPr>
              <a:t>List Formatter</a:t>
            </a:r>
            <a:endParaRPr lang="en-US" sz="4400" cap="al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4607754"/>
            <a:ext cx="12192000" cy="714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Setup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1"/>
                </a:solidFill>
              </a:rPr>
              <a:t> </a:t>
            </a:r>
            <a:r>
              <a:rPr lang="en-US" sz="6200" dirty="0" err="1">
                <a:solidFill>
                  <a:schemeClr val="accent1"/>
                </a:solidFill>
              </a:rPr>
              <a:t>FormatScript</a:t>
            </a:r>
            <a:r>
              <a:rPr lang="en-US" sz="6200" dirty="0">
                <a:solidFill>
                  <a:schemeClr val="accent1"/>
                </a:solidFill>
              </a:rPr>
              <a:t>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1"/>
                </a:solidFill>
              </a:rPr>
              <a:t> Tips</a:t>
            </a:r>
          </a:p>
        </p:txBody>
      </p:sp>
    </p:spTree>
    <p:extLst>
      <p:ext uri="{BB962C8B-B14F-4D97-AF65-F5344CB8AC3E}">
        <p14:creationId xmlns:p14="http://schemas.microsoft.com/office/powerpoint/2010/main" val="353262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65C9DC-1B23-4A84-BD5E-9AF081FC7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265238"/>
            <a:ext cx="12192000" cy="2566987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en-US" sz="8800" cap="all" dirty="0">
                <a:solidFill>
                  <a:schemeClr val="bg1"/>
                </a:solidFill>
              </a:rPr>
              <a:t>Patterns &amp; Practices</a:t>
            </a:r>
            <a:endParaRPr lang="en-US" sz="4400" cap="al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734695-1686-40C4-8C42-CDD476DA76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3832225"/>
            <a:ext cx="12192000" cy="15446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200" dirty="0">
                <a:solidFill>
                  <a:schemeClr val="accent1"/>
                </a:solidFill>
              </a:rPr>
              <a:t>Samples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anose="020B0604020202020204" pitchFamily="34" charset="0"/>
              </a:rPr>
              <a:t>|</a:t>
            </a:r>
            <a:r>
              <a:rPr lang="en-US" sz="6200" dirty="0">
                <a:solidFill>
                  <a:schemeClr val="accent2"/>
                </a:solidFill>
              </a:rPr>
              <a:t> </a:t>
            </a:r>
            <a:r>
              <a:rPr lang="en-US" sz="6200" dirty="0">
                <a:solidFill>
                  <a:schemeClr val="accent1"/>
                </a:solidFill>
              </a:rPr>
              <a:t>Guidance</a:t>
            </a:r>
          </a:p>
        </p:txBody>
      </p:sp>
    </p:spTree>
    <p:extLst>
      <p:ext uri="{BB962C8B-B14F-4D97-AF65-F5344CB8AC3E}">
        <p14:creationId xmlns:p14="http://schemas.microsoft.com/office/powerpoint/2010/main" val="64344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witter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StrangerThings">
      <a:majorFont>
        <a:latin typeface="Indira K"/>
        <a:ea typeface=""/>
        <a:cs typeface=""/>
      </a:majorFont>
      <a:minorFont>
        <a:latin typeface="AvantGarde Cond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ustom Design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Link">
  <a:themeElements>
    <a:clrScheme name="Custom 5">
      <a:dk1>
        <a:srgbClr val="262626"/>
      </a:dk1>
      <a:lt1>
        <a:sysClr val="window" lastClr="FFFFFF"/>
      </a:lt1>
      <a:dk2>
        <a:srgbClr val="A80000"/>
      </a:dk2>
      <a:lt2>
        <a:srgbClr val="FF8C00"/>
      </a:lt2>
      <a:accent1>
        <a:srgbClr val="0078D7"/>
      </a:accent1>
      <a:accent2>
        <a:srgbClr val="D83B01"/>
      </a:accent2>
      <a:accent3>
        <a:srgbClr val="797A7D"/>
      </a:accent3>
      <a:accent4>
        <a:srgbClr val="FFB900"/>
      </a:accent4>
      <a:accent5>
        <a:srgbClr val="5C2D91"/>
      </a:accent5>
      <a:accent6>
        <a:srgbClr val="107C10"/>
      </a:accent6>
      <a:hlink>
        <a:srgbClr val="333333"/>
      </a:hlink>
      <a:folHlink>
        <a:srgbClr val="333333"/>
      </a:folHlink>
    </a:clrScheme>
    <a:fontScheme name="Allegient Segoe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1608</Words>
  <Application>Microsoft Office PowerPoint</Application>
  <PresentationFormat>Widescreen</PresentationFormat>
  <Paragraphs>432</Paragraphs>
  <Slides>47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47</vt:i4>
      </vt:variant>
    </vt:vector>
  </HeadingPairs>
  <TitlesOfParts>
    <vt:vector size="73" baseType="lpstr">
      <vt:lpstr>Arial</vt:lpstr>
      <vt:lpstr>Arial Black</vt:lpstr>
      <vt:lpstr>AvantGarde CondBook</vt:lpstr>
      <vt:lpstr>Calibri</vt:lpstr>
      <vt:lpstr>Calibri Light</vt:lpstr>
      <vt:lpstr>Edwardian Script ITC</vt:lpstr>
      <vt:lpstr>Helvetica Neue</vt:lpstr>
      <vt:lpstr>Impact</vt:lpstr>
      <vt:lpstr>Indira K</vt:lpstr>
      <vt:lpstr>Lucida Grande</vt:lpstr>
      <vt:lpstr>Raleway</vt:lpstr>
      <vt:lpstr>Segoe Print</vt:lpstr>
      <vt:lpstr>Segoe UI</vt:lpstr>
      <vt:lpstr>Segoe UI Black</vt:lpstr>
      <vt:lpstr>Segoe UI Light</vt:lpstr>
      <vt:lpstr>Segoe UI Semibold</vt:lpstr>
      <vt:lpstr>Segoe UI Semilight</vt:lpstr>
      <vt:lpstr>Wingdings</vt:lpstr>
      <vt:lpstr>Link</vt:lpstr>
      <vt:lpstr>Custom Design</vt:lpstr>
      <vt:lpstr>1_Link</vt:lpstr>
      <vt:lpstr>Office Theme</vt:lpstr>
      <vt:lpstr>Twitter</vt:lpstr>
      <vt:lpstr>2_Link</vt:lpstr>
      <vt:lpstr>1_Custom Design</vt:lpstr>
      <vt:lpstr>3_Link</vt:lpstr>
      <vt:lpstr>Office 365   List Formatting</vt:lpstr>
      <vt:lpstr>PowerPoint Presentation</vt:lpstr>
      <vt:lpstr>“Me”</vt:lpstr>
      <vt:lpstr>PowerPoint Presentation</vt:lpstr>
      <vt:lpstr>PowerPoint Presentation</vt:lpstr>
      <vt:lpstr>Column Formatting</vt:lpstr>
      <vt:lpstr>View (Row) Formatting</vt:lpstr>
      <vt:lpstr>PnP List Formatter</vt:lpstr>
      <vt:lpstr>Patterns &amp;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Column Formatting</vt:lpstr>
      <vt:lpstr>View Formatting</vt:lpstr>
      <vt:lpstr>PowerPoint Presentation</vt:lpstr>
      <vt:lpstr>Basic JSON Format (Totally NOT custom code)</vt:lpstr>
      <vt:lpstr>Supported Column Types</vt:lpstr>
      <vt:lpstr>PowerPoint Presentation</vt:lpstr>
      <vt:lpstr>View Formatting Syntax</vt:lpstr>
      <vt:lpstr>Magic Text</vt:lpstr>
      <vt:lpstr>Magic Text</vt:lpstr>
      <vt:lpstr>Magic Text</vt:lpstr>
      <vt:lpstr>Magic Text</vt:lpstr>
      <vt:lpstr>Magic Text</vt:lpstr>
      <vt:lpstr>Magic Text</vt:lpstr>
      <vt:lpstr>Magic Text</vt:lpstr>
      <vt:lpstr>Column Formatting vs Field Customizer</vt:lpstr>
      <vt:lpstr>Column Formatting vs Field Customizer</vt:lpstr>
      <vt:lpstr>Column Formatting vs Field Customizer</vt:lpstr>
      <vt:lpstr>Column Formatting vs Field Customizer</vt:lpstr>
      <vt:lpstr>Column Formatting vs Field Customizer</vt:lpstr>
      <vt:lpstr>Column Formatting vs Field Customizer</vt:lpstr>
      <vt:lpstr>PowerPoint Presentation</vt:lpstr>
      <vt:lpstr>PowerPoint Presentation</vt:lpstr>
      <vt:lpstr>PowerPoint Presentation</vt:lpstr>
      <vt:lpstr>SP-Dev-List-Formatting Samples</vt:lpstr>
      <vt:lpstr>PowerPoint Presentation</vt:lpstr>
      <vt:lpstr>Final Tips &amp; Tricks</vt:lpstr>
      <vt:lpstr>aka.ms/sppnp</vt:lpstr>
      <vt:lpstr>PowerPoint Presentation</vt:lpstr>
      <vt:lpstr>PowerPoint Presentation</vt:lpstr>
      <vt:lpstr>PowerPoint Presentation</vt:lpstr>
      <vt:lpstr> </vt:lpstr>
      <vt:lpstr>PowerPoint Presentation</vt:lpstr>
      <vt:lpstr>SharePoint 2019 – Dev Platform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  List Formatting</dc:title>
  <dc:creator>Chris Kent</dc:creator>
  <cp:lastModifiedBy>Chris Kent</cp:lastModifiedBy>
  <cp:revision>11</cp:revision>
  <dcterms:created xsi:type="dcterms:W3CDTF">2018-08-11T02:36:43Z</dcterms:created>
  <dcterms:modified xsi:type="dcterms:W3CDTF">2018-08-11T05:29:09Z</dcterms:modified>
</cp:coreProperties>
</file>